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61" r:id="rId3"/>
    <p:sldId id="269" r:id="rId4"/>
    <p:sldId id="270" r:id="rId5"/>
    <p:sldId id="272" r:id="rId6"/>
    <p:sldId id="273" r:id="rId7"/>
    <p:sldId id="276" r:id="rId8"/>
    <p:sldId id="277" r:id="rId9"/>
    <p:sldId id="280" r:id="rId10"/>
    <p:sldId id="283" r:id="rId11"/>
    <p:sldId id="284" r:id="rId12"/>
    <p:sldId id="286" r:id="rId13"/>
    <p:sldId id="285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9" r:id="rId26"/>
    <p:sldId id="298" r:id="rId27"/>
    <p:sldId id="300" r:id="rId28"/>
    <p:sldId id="301" r:id="rId29"/>
    <p:sldId id="302" r:id="rId30"/>
    <p:sldId id="303" r:id="rId31"/>
    <p:sldId id="304" r:id="rId32"/>
    <p:sldId id="306" r:id="rId33"/>
    <p:sldId id="308" r:id="rId34"/>
    <p:sldId id="307" r:id="rId35"/>
    <p:sldId id="309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E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7" autoAdjust="0"/>
    <p:restoredTop sz="94660"/>
  </p:normalViewPr>
  <p:slideViewPr>
    <p:cSldViewPr>
      <p:cViewPr varScale="1">
        <p:scale>
          <a:sx n="53" d="100"/>
          <a:sy n="53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680BF-3512-49AE-B80A-0B49E176C5D1}" type="datetimeFigureOut">
              <a:rPr lang="pl-PL" smtClean="0"/>
              <a:t>2015-11-19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8B656-5C7A-45FF-8783-B40704BDB2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98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8B656-5C7A-45FF-8783-B40704BDB2D7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520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C9EF-1A0B-4BB3-8246-B9D3B9FD0485}" type="datetimeFigureOut">
              <a:rPr lang="pl-PL" smtClean="0"/>
              <a:t>2015-11-19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334-E501-47F4-B62E-3174913DBA9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C9EF-1A0B-4BB3-8246-B9D3B9FD0485}" type="datetimeFigureOut">
              <a:rPr lang="pl-PL" smtClean="0"/>
              <a:t>2015-11-19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334-E501-47F4-B62E-3174913DBA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C9EF-1A0B-4BB3-8246-B9D3B9FD0485}" type="datetimeFigureOut">
              <a:rPr lang="pl-PL" smtClean="0"/>
              <a:t>2015-11-19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334-E501-47F4-B62E-3174913DBA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C9EF-1A0B-4BB3-8246-B9D3B9FD0485}" type="datetimeFigureOut">
              <a:rPr lang="pl-PL" smtClean="0"/>
              <a:t>2015-11-19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334-E501-47F4-B62E-3174913DBA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C9EF-1A0B-4BB3-8246-B9D3B9FD0485}" type="datetimeFigureOut">
              <a:rPr lang="pl-PL" smtClean="0"/>
              <a:t>2015-11-19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334-E501-47F4-B62E-3174913DBA9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C9EF-1A0B-4BB3-8246-B9D3B9FD0485}" type="datetimeFigureOut">
              <a:rPr lang="pl-PL" smtClean="0"/>
              <a:t>2015-11-19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334-E501-47F4-B62E-3174913DBA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C9EF-1A0B-4BB3-8246-B9D3B9FD0485}" type="datetimeFigureOut">
              <a:rPr lang="pl-PL" smtClean="0"/>
              <a:t>2015-11-19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334-E501-47F4-B62E-3174913DBA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C9EF-1A0B-4BB3-8246-B9D3B9FD0485}" type="datetimeFigureOut">
              <a:rPr lang="pl-PL" smtClean="0"/>
              <a:t>2015-11-19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334-E501-47F4-B62E-3174913DBA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C9EF-1A0B-4BB3-8246-B9D3B9FD0485}" type="datetimeFigureOut">
              <a:rPr lang="pl-PL" smtClean="0"/>
              <a:t>2015-11-19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334-E501-47F4-B62E-3174913DBA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C9EF-1A0B-4BB3-8246-B9D3B9FD0485}" type="datetimeFigureOut">
              <a:rPr lang="pl-PL" smtClean="0"/>
              <a:t>2015-11-19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0334-E501-47F4-B62E-3174913DBA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C9EF-1A0B-4BB3-8246-B9D3B9FD0485}" type="datetimeFigureOut">
              <a:rPr lang="pl-PL" smtClean="0"/>
              <a:t>2015-11-19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070334-E501-47F4-B62E-3174913DBA91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4FC9EF-1A0B-4BB3-8246-B9D3B9FD0485}" type="datetimeFigureOut">
              <a:rPr lang="pl-PL" smtClean="0"/>
              <a:t>2015-11-19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70334-E501-47F4-B62E-3174913DBA91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0CAYQjB1qFQoTCNqwtoKEjskCFYPDFAodTlcAdg&amp;url=http://hasla.kobieta.gazeta.pl/szukaj/poradnik/segregacja%2B%C5%9Bmieci&amp;psig=AFQjCNEcadnudC-za50Ok3b0lTinaHE6-w&amp;ust=144752556159999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bolew.pl/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pl/search?tbs=sbi:AMhZZiv3nccJkUNn089eEj4HCN1zm60Y8gp02sdkLMkEbqtUy9C6TGD4UtGwhD_1dBbpiwQiNjlW8o4DEfEAeN2kZfotqXt1KMlPcDInq51BSi-zrkpD8c7dW9SSm-0ca-tPnsWntbar_1ZQYIOlbFy7jWw9KRWiqIwG9hEC_1qoxToMDuP3pLO_11A" TargetMode="External"/><Relationship Id="rId4" Type="http://schemas.openxmlformats.org/officeDocument/2006/relationships/hyperlink" Target="https://www.google.pl/search?q=segreguj+%C5%9Bmieci&amp;sa=X&amp;biw=1519&amp;bih=678&amp;tbm=isch&amp;tbs=simg:CAQSEgnmgdi2_1KBngSHxFri05NQW1w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imgres?imgurl=http://www.tapeta-biedronka-aka-slonce-biale-kwiaty.na-pulpit.com/zdjecia/biedronka-aka-slonce-biale-kwiaty.jpeg&amp;imgrefurl=http://www.tapeta-biedronka-aka-slonce-biale-kwiaty.n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34" y="0"/>
            <a:ext cx="9163860" cy="711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347818" y="3244334"/>
            <a:ext cx="1696939" cy="3600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dirty="0" smtClean="0">
              <a:hlinkClick r:id="rId3"/>
            </a:endParaRPr>
          </a:p>
          <a:p>
            <a:endParaRPr lang="pl-PL" dirty="0">
              <a:hlinkClick r:id="rId3"/>
            </a:endParaRPr>
          </a:p>
          <a:p>
            <a:endParaRPr lang="pl-PL" dirty="0" smtClean="0">
              <a:hlinkClick r:id="rId3"/>
            </a:endParaRPr>
          </a:p>
          <a:p>
            <a:endParaRPr lang="pl-PL" dirty="0">
              <a:hlinkClick r:id="rId3"/>
            </a:endParaRPr>
          </a:p>
          <a:p>
            <a:endParaRPr lang="pl-PL" dirty="0" smtClean="0">
              <a:hlinkClick r:id="rId3"/>
            </a:endParaRPr>
          </a:p>
          <a:p>
            <a:endParaRPr lang="pl-PL" dirty="0">
              <a:hlinkClick r:id="rId3"/>
            </a:endParaRPr>
          </a:p>
          <a:p>
            <a:endParaRPr lang="pl-PL" dirty="0" smtClean="0">
              <a:hlinkClick r:id="rId3"/>
            </a:endParaRPr>
          </a:p>
          <a:p>
            <a:endParaRPr lang="pl-PL" dirty="0">
              <a:hlinkClick r:id="rId3"/>
            </a:endParaRPr>
          </a:p>
          <a:p>
            <a:endParaRPr lang="pl-PL" dirty="0" smtClean="0">
              <a:hlinkClick r:id="rId3"/>
            </a:endParaRPr>
          </a:p>
          <a:p>
            <a:endParaRPr lang="pl-PL" dirty="0">
              <a:hlinkClick r:id="rId3"/>
            </a:endParaRPr>
          </a:p>
          <a:p>
            <a:endParaRPr lang="pl-PL" dirty="0" smtClean="0">
              <a:hlinkClick r:id="rId3"/>
            </a:endParaRPr>
          </a:p>
          <a:p>
            <a:endParaRPr lang="pl-PL" dirty="0" smtClean="0">
              <a:hlinkClick r:id="rId3"/>
            </a:endParaRPr>
          </a:p>
          <a:p>
            <a:r>
              <a:rPr lang="pl-PL" sz="1200" dirty="0" smtClean="0">
                <a:hlinkClick r:id="rId3"/>
              </a:rPr>
              <a:t>hasla.kobieta.gazeta.pl</a:t>
            </a:r>
            <a:endParaRPr lang="pl-PL" sz="1200" dirty="0"/>
          </a:p>
        </p:txBody>
      </p:sp>
      <p:sp>
        <p:nvSpPr>
          <p:cNvPr id="3" name="Prostokąt 2"/>
          <p:cNvSpPr/>
          <p:nvPr/>
        </p:nvSpPr>
        <p:spPr>
          <a:xfrm>
            <a:off x="651164" y="235527"/>
            <a:ext cx="8097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12EE56"/>
                </a:solidFill>
              </a:rPr>
              <a:t>DBAJ O ŚRODOWISKO – CHROŃ BIORÓŻNORODNOŚĆ</a:t>
            </a:r>
          </a:p>
        </p:txBody>
      </p:sp>
    </p:spTree>
    <p:extLst>
      <p:ext uri="{BB962C8B-B14F-4D97-AF65-F5344CB8AC3E}">
        <p14:creationId xmlns:p14="http://schemas.microsoft.com/office/powerpoint/2010/main" val="26011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>
                <a:solidFill>
                  <a:srgbClr val="00B050"/>
                </a:solidFill>
              </a:rPr>
              <a:t/>
            </a:r>
            <a:br>
              <a:rPr lang="pl-PL" b="1" dirty="0">
                <a:solidFill>
                  <a:srgbClr val="00B050"/>
                </a:solidFill>
              </a:rPr>
            </a:b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4" name="Obraz 3" descr="Odpad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755576" y="5085184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dirty="0" smtClean="0"/>
          </a:p>
          <a:p>
            <a:pPr lvl="0"/>
            <a:endParaRPr lang="pl-PL" dirty="0"/>
          </a:p>
          <a:p>
            <a:pPr lvl="0"/>
            <a:endParaRPr lang="pl-PL" dirty="0" smtClean="0"/>
          </a:p>
          <a:p>
            <a:pPr lvl="0"/>
            <a:r>
              <a:rPr lang="pl-PL" dirty="0" smtClean="0"/>
              <a:t>Odpady </a:t>
            </a:r>
            <a:r>
              <a:rPr lang="pl-PL" dirty="0"/>
              <a:t>przemysłowe i komunalne są odpowiedzialne za zanieczyszczenie środowiska. Fot. Wikipedia, GNU</a:t>
            </a: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123497" y="2509"/>
            <a:ext cx="89289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Przemysł i gospodarka są odpowiedzialne za rosnącą ilość odpadów, które zalegając na wysypiskach uwalniają trujące substancje do </a:t>
            </a:r>
            <a:r>
              <a:rPr lang="pl-PL" sz="3200" dirty="0" smtClean="0">
                <a:solidFill>
                  <a:schemeClr val="bg1"/>
                </a:solidFill>
              </a:rPr>
              <a:t>wód</a:t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i </a:t>
            </a:r>
            <a:r>
              <a:rPr lang="pl-PL" sz="3200" dirty="0">
                <a:solidFill>
                  <a:schemeClr val="bg1"/>
                </a:solidFill>
              </a:rPr>
              <a:t>gleb. </a:t>
            </a:r>
          </a:p>
        </p:txBody>
      </p:sp>
    </p:spTree>
    <p:extLst>
      <p:ext uri="{BB962C8B-B14F-4D97-AF65-F5344CB8AC3E}">
        <p14:creationId xmlns:p14="http://schemas.microsoft.com/office/powerpoint/2010/main" val="23768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 descr="Globalne ocieplen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524" y="0"/>
            <a:ext cx="92425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3419871" y="4509120"/>
            <a:ext cx="2136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Fot.: </a:t>
            </a:r>
            <a:r>
              <a:rPr lang="pl-PL" dirty="0" err="1"/>
              <a:t>Dreamstime</a:t>
            </a:r>
            <a:r>
              <a:rPr lang="pl-PL" dirty="0"/>
              <a:t> </a:t>
            </a:r>
          </a:p>
        </p:txBody>
      </p:sp>
      <p:sp>
        <p:nvSpPr>
          <p:cNvPr id="6" name="Prostokąt 5"/>
          <p:cNvSpPr/>
          <p:nvPr/>
        </p:nvSpPr>
        <p:spPr>
          <a:xfrm>
            <a:off x="539552" y="2274838"/>
            <a:ext cx="80648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 smtClean="0"/>
          </a:p>
          <a:p>
            <a:pPr algn="ctr"/>
            <a:endParaRPr lang="pl-PL" sz="2000" b="1" dirty="0" smtClean="0">
              <a:solidFill>
                <a:srgbClr val="00B05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51520" y="116632"/>
            <a:ext cx="88924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Globalne ocieplenie - efekt cieplarniany, wpływ człowieka, </a:t>
            </a:r>
            <a:r>
              <a:rPr lang="pl-PL" sz="2800" b="1" dirty="0" smtClean="0">
                <a:solidFill>
                  <a:schemeClr val="bg1"/>
                </a:solidFill>
              </a:rPr>
              <a:t>skutki </a:t>
            </a:r>
          </a:p>
          <a:p>
            <a:pPr algn="ctr"/>
            <a:r>
              <a:rPr lang="pl-PL" sz="2800" b="1" dirty="0" smtClean="0">
                <a:solidFill>
                  <a:schemeClr val="bg1"/>
                </a:solidFill>
              </a:rPr>
              <a:t>Energia </a:t>
            </a:r>
            <a:r>
              <a:rPr lang="pl-PL" sz="2800" b="1" dirty="0">
                <a:solidFill>
                  <a:schemeClr val="bg1"/>
                </a:solidFill>
              </a:rPr>
              <a:t>słońca nagrzewa powierzchnię Ziemi. Ziemia oddaje ciepło, które wraca do atmosfery w postaci promieniowania podczerwonego. Część tej energii zostaje pochłonięta w atmosferze przez tzw. gazy cieplarniane. Temperatura powierzchni Ziemi pozbawionej atmosfery utrzymywałaby się w okolicy -17°C.  Obecnie średnia temperatura na Ziemi wynosi +15°C. Tempo wzrostu  ilości gazów cieplarnianych </a:t>
            </a:r>
            <a:r>
              <a:rPr lang="pl-PL" sz="2800" b="1" dirty="0" smtClean="0">
                <a:solidFill>
                  <a:schemeClr val="bg1"/>
                </a:solidFill>
              </a:rPr>
              <a:t>(</a:t>
            </a:r>
            <a:r>
              <a:rPr lang="pl-PL" sz="2800" b="1" dirty="0">
                <a:solidFill>
                  <a:schemeClr val="bg1"/>
                </a:solidFill>
              </a:rPr>
              <a:t>szczególnie dwutlenku węgla, metanu i podtlenku azotu) w atmosferze powoduje jednak nadmierny wzrost temperatury. </a:t>
            </a:r>
          </a:p>
          <a:p>
            <a:pPr algn="ctr"/>
            <a:endParaRPr lang="pl-PL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Efekt cieplarnian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8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endParaRPr lang="pl-PL" sz="2400" b="1" dirty="0">
              <a:solidFill>
                <a:srgbClr val="00B050"/>
              </a:solidFill>
            </a:endParaRPr>
          </a:p>
        </p:txBody>
      </p:sp>
      <p:pic>
        <p:nvPicPr>
          <p:cNvPr id="5" name="Obraz 4" descr="Zmiany klimatycz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82058" y="2690336"/>
            <a:ext cx="8892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chemeClr val="bg1"/>
                </a:solidFill>
              </a:rPr>
              <a:t>Naukowcy twierdza, że  zmiany będą zachodzić coraz szybciej. Do końca XXI wieku temperatura wrośnie 1,4–5,8 C. Taki scenariusz oznacza nasilenie ekstremalnych zjawisk pogodowych. Częściej  będą występowały:</a:t>
            </a:r>
          </a:p>
          <a:p>
            <a:pPr algn="ctr"/>
            <a:r>
              <a:rPr lang="pl-PL" sz="2800" dirty="0">
                <a:solidFill>
                  <a:schemeClr val="bg1"/>
                </a:solidFill>
              </a:rPr>
              <a:t>fale upałów, susze- ucierpi gospodarka, będą straty </a:t>
            </a:r>
            <a:r>
              <a:rPr lang="pl-PL" sz="2800" dirty="0" smtClean="0">
                <a:solidFill>
                  <a:schemeClr val="bg1"/>
                </a:solidFill>
              </a:rPr>
              <a:t/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w </a:t>
            </a:r>
            <a:r>
              <a:rPr lang="pl-PL" sz="2800" dirty="0">
                <a:solidFill>
                  <a:schemeClr val="bg1"/>
                </a:solidFill>
              </a:rPr>
              <a:t>rolnictwie, wzrost zagrożenia pożarami, zwiększenie zasięgu chorób przenoszonych przez owady, wysychanie wód</a:t>
            </a:r>
          </a:p>
        </p:txBody>
      </p:sp>
    </p:spTree>
    <p:extLst>
      <p:ext uri="{BB962C8B-B14F-4D97-AF65-F5344CB8AC3E}">
        <p14:creationId xmlns:p14="http://schemas.microsoft.com/office/powerpoint/2010/main" val="38348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pl-PL" sz="2400" dirty="0">
              <a:solidFill>
                <a:srgbClr val="00B050"/>
              </a:solidFill>
            </a:endParaRPr>
          </a:p>
        </p:txBody>
      </p:sp>
      <p:pic>
        <p:nvPicPr>
          <p:cNvPr id="4" name="Obraz 3" descr="Lodow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2286000" y="2967335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pl-PL" dirty="0" smtClean="0"/>
          </a:p>
          <a:p>
            <a:pPr lvl="0"/>
            <a:endParaRPr lang="pl-PL" dirty="0"/>
          </a:p>
          <a:p>
            <a:pPr lvl="0"/>
            <a:endParaRPr lang="pl-PL" dirty="0" smtClean="0"/>
          </a:p>
          <a:p>
            <a:pPr lvl="0"/>
            <a:endParaRPr lang="pl-PL" dirty="0"/>
          </a:p>
          <a:p>
            <a:pPr lvl="0"/>
            <a:endParaRPr lang="pl-PL" dirty="0" smtClean="0"/>
          </a:p>
          <a:p>
            <a:pPr lvl="0"/>
            <a:endParaRPr lang="pl-PL" dirty="0"/>
          </a:p>
          <a:p>
            <a:pPr lvl="0"/>
            <a:endParaRPr lang="pl-PL" dirty="0" smtClean="0"/>
          </a:p>
          <a:p>
            <a:pPr lvl="0"/>
            <a:endParaRPr lang="pl-PL" dirty="0"/>
          </a:p>
          <a:p>
            <a:pPr lvl="0"/>
            <a:endParaRPr lang="pl-PL" dirty="0" smtClean="0"/>
          </a:p>
          <a:p>
            <a:pPr lvl="0"/>
            <a:endParaRPr lang="pl-PL" dirty="0"/>
          </a:p>
          <a:p>
            <a:pPr lvl="0"/>
            <a:endParaRPr lang="pl-PL" dirty="0" smtClean="0"/>
          </a:p>
          <a:p>
            <a:pPr lvl="0"/>
            <a:endParaRPr lang="pl-PL" dirty="0"/>
          </a:p>
          <a:p>
            <a:pPr lvl="0"/>
            <a:r>
              <a:rPr lang="pl-PL" dirty="0" smtClean="0"/>
              <a:t>Temperatura </a:t>
            </a:r>
            <a:r>
              <a:rPr lang="pl-PL" dirty="0"/>
              <a:t>w Arktyce. Źródło: </a:t>
            </a:r>
            <a:r>
              <a:rPr lang="pl-PL" dirty="0" err="1"/>
              <a:t>Grida</a:t>
            </a:r>
            <a:r>
              <a:rPr lang="pl-PL" dirty="0"/>
              <a:t> </a:t>
            </a: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467544" y="2413338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Lodowce topnieją w wyniku kilku czynników: nasłonecznienia, które powoduje  nagrzewanie się </a:t>
            </a:r>
            <a:r>
              <a:rPr lang="pl-PL" sz="3200" b="1" dirty="0" smtClean="0">
                <a:solidFill>
                  <a:schemeClr val="bg1"/>
                </a:solidFill>
              </a:rPr>
              <a:t> kamieni  na </a:t>
            </a:r>
            <a:r>
              <a:rPr lang="pl-PL" sz="3200" b="1" dirty="0">
                <a:solidFill>
                  <a:schemeClr val="bg1"/>
                </a:solidFill>
              </a:rPr>
              <a:t>powierzchni lodowca, oddziaływania  wód </a:t>
            </a:r>
            <a:r>
              <a:rPr lang="pl-PL" sz="3200" b="1" dirty="0" smtClean="0">
                <a:solidFill>
                  <a:schemeClr val="bg1"/>
                </a:solidFill>
              </a:rPr>
              <a:t> lodowcowych </a:t>
            </a:r>
            <a:r>
              <a:rPr lang="pl-PL" sz="3200" b="1" dirty="0">
                <a:solidFill>
                  <a:schemeClr val="bg1"/>
                </a:solidFill>
              </a:rPr>
              <a:t>z wyżej położonych części lodu oraz ciepłych mas powietrza i ciepłych wiatrów.</a:t>
            </a:r>
          </a:p>
        </p:txBody>
      </p:sp>
    </p:spTree>
    <p:extLst>
      <p:ext uri="{BB962C8B-B14F-4D97-AF65-F5344CB8AC3E}">
        <p14:creationId xmlns:p14="http://schemas.microsoft.com/office/powerpoint/2010/main" val="21862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marL="0" indent="0">
              <a:buNone/>
            </a:pP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4" name="Obraz 3" descr="Poziom morz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539552" y="269033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</p:txBody>
      </p:sp>
      <p:sp>
        <p:nvSpPr>
          <p:cNvPr id="2" name="Prostokąt 1"/>
          <p:cNvSpPr/>
          <p:nvPr/>
        </p:nvSpPr>
        <p:spPr>
          <a:xfrm>
            <a:off x="107504" y="0"/>
            <a:ext cx="892899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Podnoszenie się poziomu morza - skutki </a:t>
            </a:r>
            <a:r>
              <a:rPr lang="pl-PL" sz="2800" b="1" dirty="0" smtClean="0"/>
              <a:t>topnienia</a:t>
            </a:r>
          </a:p>
          <a:p>
            <a:pPr algn="ctr"/>
            <a:r>
              <a:rPr lang="pl-PL" sz="2800" b="1" dirty="0" smtClean="0"/>
              <a:t>lodowców</a:t>
            </a:r>
          </a:p>
          <a:p>
            <a:pPr algn="ctr"/>
            <a:r>
              <a:rPr lang="pl-PL" sz="2800" b="1" dirty="0"/>
              <a:t>Poziom mórz podniesie się o 20-60 cm w ciągu najbliższych 50-100 lat. Dla milionów ludzi, mieszkających na terenach położonych poniżej poziomu morza, może to oznaczać katastrofę.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483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4" name="Obraz 3" descr="Huragan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8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1043608" y="3105835"/>
            <a:ext cx="7128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                             Fot</a:t>
            </a:r>
            <a:r>
              <a:rPr lang="pl-PL" dirty="0"/>
              <a:t>.: </a:t>
            </a:r>
            <a:r>
              <a:rPr lang="pl-PL" dirty="0" err="1"/>
              <a:t>Daphne</a:t>
            </a:r>
            <a:r>
              <a:rPr lang="pl-PL" dirty="0"/>
              <a:t> </a:t>
            </a:r>
            <a:r>
              <a:rPr lang="pl-PL" dirty="0" err="1"/>
              <a:t>Zaras</a:t>
            </a:r>
            <a:r>
              <a:rPr lang="pl-PL" dirty="0"/>
              <a:t>,- www.nssl.noaa.gov</a:t>
            </a:r>
            <a:br>
              <a:rPr lang="pl-PL" dirty="0"/>
            </a:b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179512" y="44211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Huragany - niszczycielki żywioł</a:t>
            </a:r>
          </a:p>
          <a:p>
            <a:pPr algn="ctr"/>
            <a:r>
              <a:rPr lang="pl-PL" sz="3200" dirty="0"/>
              <a:t>Cyklony tropikalne, zwane też huraganami (na Atlantyku i wschodnim Pacyfiku) i tajfunami (na zachodnim Pacyfiku) to potężne, niszczycielskie wiry powietrzne o prędkości wiatru przekraczającej przy powierzchni ziemi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118 </a:t>
            </a:r>
            <a:r>
              <a:rPr lang="pl-PL" sz="3200" dirty="0"/>
              <a:t>km/h.</a:t>
            </a:r>
          </a:p>
        </p:txBody>
      </p:sp>
    </p:spTree>
    <p:extLst>
      <p:ext uri="{BB962C8B-B14F-4D97-AF65-F5344CB8AC3E}">
        <p14:creationId xmlns:p14="http://schemas.microsoft.com/office/powerpoint/2010/main" val="23421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rgbClr val="00B050"/>
                </a:solidFill>
                <a:latin typeface="+mn-lt"/>
              </a:rPr>
              <a:t> </a:t>
            </a:r>
            <a:endParaRPr lang="pl-PL" sz="40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026" name="Picture 2" descr="C:\Users\aga\Desktop\Konkurs przyrodniczy\DSCF1438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48" y="-31188"/>
            <a:ext cx="9345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39553" y="2924944"/>
            <a:ext cx="9325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solidFill>
                  <a:srgbClr val="FFFF00"/>
                </a:solidFill>
              </a:rPr>
              <a:t>Jak możesz pomóc uratować świat?</a:t>
            </a:r>
          </a:p>
        </p:txBody>
      </p:sp>
    </p:spTree>
    <p:extLst>
      <p:ext uri="{BB962C8B-B14F-4D97-AF65-F5344CB8AC3E}">
        <p14:creationId xmlns:p14="http://schemas.microsoft.com/office/powerpoint/2010/main" val="26483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8" name="AutoShape 4" descr="Znalezione obrazy dla zapytania segreguj &amp;sacute;mie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6" name="Picture 8" descr="http://www.dabrowka.net.pl/pliki3/upload/aktualnosci/0024_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3999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755576" y="2274838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https</a:t>
            </a:r>
            <a:r>
              <a:rPr lang="pl-PL" dirty="0"/>
              <a:t>://www.google.pl/url?sa=i&amp;rct=j&amp;q=&amp;</a:t>
            </a:r>
            <a:r>
              <a:rPr lang="pl-PL" dirty="0" smtClean="0"/>
              <a:t>esrc=s&amp;source=images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2267744" y="476672"/>
            <a:ext cx="52150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800" dirty="0">
                <a:solidFill>
                  <a:srgbClr val="002060"/>
                </a:solidFill>
              </a:rPr>
              <a:t>Oszczędzaj prąd !!!</a:t>
            </a:r>
          </a:p>
        </p:txBody>
      </p:sp>
    </p:spTree>
    <p:extLst>
      <p:ext uri="{BB962C8B-B14F-4D97-AF65-F5344CB8AC3E}">
        <p14:creationId xmlns:p14="http://schemas.microsoft.com/office/powerpoint/2010/main" val="36609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4" name="Picture 2" descr="Znalezione obrazy dla zapytania oszcz&amp;eogon;dzaj wod&amp;eogon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7" y="0"/>
            <a:ext cx="9359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195736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https://www.google.pl/search?q=oszczędzaj+wodę&amp;source</a:t>
            </a:r>
          </a:p>
        </p:txBody>
      </p:sp>
      <p:sp>
        <p:nvSpPr>
          <p:cNvPr id="3" name="Prostokąt 2"/>
          <p:cNvSpPr/>
          <p:nvPr/>
        </p:nvSpPr>
        <p:spPr>
          <a:xfrm>
            <a:off x="1475656" y="188640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</a:rPr>
              <a:t>Oszczędzaj wodę !!!</a:t>
            </a:r>
            <a:br>
              <a:rPr lang="pl-PL" sz="4000" b="1" dirty="0">
                <a:solidFill>
                  <a:srgbClr val="002060"/>
                </a:solidFill>
              </a:rPr>
            </a:br>
            <a:endParaRPr lang="pl-PL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07504" y="2413338"/>
            <a:ext cx="9036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sz="1100" dirty="0" smtClean="0"/>
          </a:p>
          <a:p>
            <a:endParaRPr lang="pl-PL" sz="1100" dirty="0"/>
          </a:p>
          <a:p>
            <a:endParaRPr lang="pl-PL" sz="1100" dirty="0" smtClean="0"/>
          </a:p>
          <a:p>
            <a:endParaRPr lang="pl-PL" sz="1100" dirty="0"/>
          </a:p>
          <a:p>
            <a:r>
              <a:rPr lang="pl-PL" sz="1100" dirty="0" smtClean="0"/>
              <a:t>https</a:t>
            </a:r>
            <a:r>
              <a:rPr lang="pl-PL" sz="1100" dirty="0"/>
              <a:t>://www.google.pl/url?sa=i&amp;rct=j&amp;q=&amp;esrc=s&amp;source=images&amp;cd=&amp;</a:t>
            </a:r>
            <a:r>
              <a:rPr lang="pl-PL" sz="1100" dirty="0" smtClean="0"/>
              <a:t>cad=rja&amp;uact=8&amp;ved=0CAUQjhxqFQoTCKwp869jskCFYpeFAoduFsPDg&amp;url=http%3A%2F%2Fwww.scholaris.pl%2Fzasob%2F51526&amp;psig=AFQjCNG6Whvxh3Zw16lXCmUnTobBHyvuIA&amp;ust=1447541269983372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7773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4" name="Picture 6" descr="http://www.archiwum2015.sobolew.pl/upload/pojemniki_razem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0"/>
            <a:ext cx="88924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475656" y="5661248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hlinkClick r:id="rId3"/>
              </a:rPr>
              <a:t>www.sobolew.pl</a:t>
            </a:r>
            <a:r>
              <a:rPr lang="pl-PL" dirty="0">
                <a:hlinkClick r:id="rId4"/>
              </a:rPr>
              <a:t>448 × 276</a:t>
            </a:r>
            <a:r>
              <a:rPr lang="pl-PL" dirty="0">
                <a:hlinkClick r:id="rId5"/>
              </a:rPr>
              <a:t>Wyszukiwanie obrazem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286000" y="241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4000" b="1" dirty="0">
                <a:solidFill>
                  <a:srgbClr val="002060"/>
                </a:solidFill>
              </a:rPr>
              <a:t>Segreguj śmieci !!!</a:t>
            </a:r>
            <a:br>
              <a:rPr lang="pl-PL" sz="4000" b="1" dirty="0">
                <a:solidFill>
                  <a:srgbClr val="002060"/>
                </a:solidFill>
              </a:rPr>
            </a:br>
            <a:endParaRPr lang="pl-PL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475656" y="5589240"/>
            <a:ext cx="65527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http://</a:t>
            </a:r>
            <a:r>
              <a:rPr lang="pl-PL" sz="1200" dirty="0" smtClean="0"/>
              <a:t>cte.fea.pl/Centrum-Transferu-Technologii/Baza-wiedzy/Efektywnosc-energetyczna-w-budownictwie</a:t>
            </a:r>
            <a:r>
              <a:rPr lang="pl-PL" dirty="0" smtClean="0"/>
              <a:t>/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0" y="116632"/>
            <a:ext cx="9217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rgbClr val="002060"/>
                </a:solidFill>
              </a:rPr>
              <a:t>Dom ekologiczny opiera się miedzy innymi na zasadzie jego minimalnego oddziaływania na środowisko naturalne. W praktyce dom taki powinien korzystać z energii produkowanej z odnawialnych źródeł ENERGII. </a:t>
            </a:r>
          </a:p>
        </p:txBody>
      </p:sp>
    </p:spTree>
    <p:extLst>
      <p:ext uri="{BB962C8B-B14F-4D97-AF65-F5344CB8AC3E}">
        <p14:creationId xmlns:p14="http://schemas.microsoft.com/office/powerpoint/2010/main" val="22582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marL="0" indent="0" algn="ctr">
              <a:buNone/>
            </a:pPr>
            <a:endParaRPr lang="pl-PL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pl-PL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pl-PL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pl-PL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pl-PL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4" name="Obraz 3" descr="http://www.zielonaenergia.eco.pl/slonce/s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2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1066799" y="5076174"/>
            <a:ext cx="707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r>
              <a:rPr lang="pl-PL" sz="1200" dirty="0" smtClean="0"/>
              <a:t>https</a:t>
            </a:r>
            <a:r>
              <a:rPr lang="pl-PL" sz="1200" dirty="0"/>
              <a:t>://www.google.pl/url?sa=i&amp;rct=j&amp;q=&amp;</a:t>
            </a:r>
            <a:r>
              <a:rPr lang="pl-PL" sz="1200" dirty="0" smtClean="0"/>
              <a:t>esrc=s&amp;source=images&amp;cd</a:t>
            </a:r>
            <a:endParaRPr lang="pl-PL" sz="1200" dirty="0"/>
          </a:p>
        </p:txBody>
      </p:sp>
      <p:sp>
        <p:nvSpPr>
          <p:cNvPr id="5" name="Prostokąt 4"/>
          <p:cNvSpPr/>
          <p:nvPr/>
        </p:nvSpPr>
        <p:spPr>
          <a:xfrm>
            <a:off x="179512" y="476672"/>
            <a:ext cx="87129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00B0F0"/>
                </a:solidFill>
              </a:rPr>
              <a:t>W praktyce energię elektryczną można pozyskać ze słońca, z wiatru lub z wody</a:t>
            </a:r>
          </a:p>
        </p:txBody>
      </p:sp>
    </p:spTree>
    <p:extLst>
      <p:ext uri="{BB962C8B-B14F-4D97-AF65-F5344CB8AC3E}">
        <p14:creationId xmlns:p14="http://schemas.microsoft.com/office/powerpoint/2010/main" val="23188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www.zielonaenergia.eco.pl/slonce/s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467544" y="2136339"/>
            <a:ext cx="828092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sz="1100" dirty="0" smtClean="0"/>
          </a:p>
          <a:p>
            <a:endParaRPr lang="pl-PL" sz="1100" dirty="0"/>
          </a:p>
          <a:p>
            <a:endParaRPr lang="pl-PL" sz="1100" dirty="0" smtClean="0"/>
          </a:p>
          <a:p>
            <a:endParaRPr lang="pl-PL" sz="1100" dirty="0"/>
          </a:p>
          <a:p>
            <a:r>
              <a:rPr lang="pl-PL" sz="1100" dirty="0" smtClean="0"/>
              <a:t>https</a:t>
            </a:r>
            <a:r>
              <a:rPr lang="pl-PL" sz="1100" dirty="0"/>
              <a:t>://www.google.pl/url?sa=i&amp;rct=j&amp;q=&amp;esrc=s&amp;source=images&amp;cd=&amp;cad=rja&amp;uact=8&amp;ved=0CAUQjhxqFQoTCLnolKGGjskCFYfWGgodl5QGsA&amp;url=http%3A%2F%2Fwww.zielonaenergia.eco.pl%2Findex.php%3Foption%3Dcom_content%26view%3Darticle%26id%3D128&amp;psig=AFQjCNGnnul2XAhQZdRI0qGAvVZgMGFzeA&amp;ust=1447526232406963</a:t>
            </a:r>
          </a:p>
        </p:txBody>
      </p:sp>
    </p:spTree>
    <p:extLst>
      <p:ext uri="{BB962C8B-B14F-4D97-AF65-F5344CB8AC3E}">
        <p14:creationId xmlns:p14="http://schemas.microsoft.com/office/powerpoint/2010/main" val="40382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rgbClr val="00B050"/>
                </a:solidFill>
                <a:latin typeface="+mn-lt"/>
              </a:rPr>
              <a:t>ENERGIA Z WODY</a:t>
            </a:r>
            <a:endParaRPr lang="pl-PL" sz="40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Symbol zastępczy zawartości 3" descr="http://www.zielonaenergia.eco.pl/dzieci/woda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768477" y="2420888"/>
            <a:ext cx="81369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sz="2400" b="1" dirty="0">
              <a:solidFill>
                <a:srgbClr val="00B050"/>
              </a:solidFill>
            </a:endParaRPr>
          </a:p>
          <a:p>
            <a:pPr lvl="0"/>
            <a:r>
              <a:rPr lang="pl-P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632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B050"/>
                </a:solidFill>
                <a:latin typeface="+mn-lt"/>
              </a:rPr>
              <a:t>Energia z wiatru</a:t>
            </a:r>
            <a:endParaRPr lang="pl-PL" sz="40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67544" y="4272677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27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00B050"/>
                </a:solidFill>
                <a:latin typeface="+mn-lt"/>
              </a:rPr>
              <a:t>Recykling - odzysk i przetwarzanie odpadów - surowców wtórnych</a:t>
            </a:r>
            <a:endParaRPr lang="pl-PL" sz="32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  </a:t>
            </a:r>
          </a:p>
          <a:p>
            <a:pPr marL="0" indent="0">
              <a:buNone/>
            </a:pPr>
            <a:endParaRPr lang="pl-PL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l-PL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l-PL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l-PL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00B050"/>
                </a:solidFill>
              </a:rPr>
              <a:t>Recykling </a:t>
            </a:r>
            <a:r>
              <a:rPr lang="pl-PL" b="1" dirty="0">
                <a:solidFill>
                  <a:srgbClr val="00B050"/>
                </a:solidFill>
              </a:rPr>
              <a:t>polega na odzyskiwaniu surowców wtórnych i ich ponownym przetwarzaniu 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4" name="Obraz 3" descr="http://www.psary.pl/files/img/2012/c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09824"/>
            <a:ext cx="7272808" cy="2459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7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Papier przygotowany do recyklingu. Fot. sxc.h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/>
          <p:cNvSpPr/>
          <p:nvPr/>
        </p:nvSpPr>
        <p:spPr>
          <a:xfrm>
            <a:off x="107504" y="476672"/>
            <a:ext cx="9036496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 </a:t>
            </a:r>
          </a:p>
          <a:p>
            <a:endParaRPr lang="pl-PL" dirty="0"/>
          </a:p>
          <a:p>
            <a:pPr algn="ctr"/>
            <a:r>
              <a:rPr lang="pl-PL" sz="2800" b="1" dirty="0" smtClean="0">
                <a:solidFill>
                  <a:srgbClr val="FFC000"/>
                </a:solidFill>
              </a:rPr>
              <a:t>                               RECYKLING </a:t>
            </a:r>
            <a:r>
              <a:rPr lang="pl-PL" sz="2800" b="1" dirty="0">
                <a:solidFill>
                  <a:srgbClr val="FFC000"/>
                </a:solidFill>
              </a:rPr>
              <a:t>PAPIERU</a:t>
            </a:r>
          </a:p>
          <a:p>
            <a:pPr algn="ctr"/>
            <a:endParaRPr lang="pl-PL" sz="2800" b="1" dirty="0">
              <a:solidFill>
                <a:srgbClr val="FFC000"/>
              </a:solidFill>
            </a:endParaRPr>
          </a:p>
          <a:p>
            <a:pPr algn="ctr"/>
            <a:r>
              <a:rPr lang="pl-PL" sz="2800" b="1" dirty="0" smtClean="0">
                <a:solidFill>
                  <a:srgbClr val="FFC000"/>
                </a:solidFill>
              </a:rPr>
              <a:t>Do </a:t>
            </a:r>
            <a:r>
              <a:rPr lang="pl-PL" sz="2800" b="1" dirty="0">
                <a:solidFill>
                  <a:srgbClr val="FFC000"/>
                </a:solidFill>
              </a:rPr>
              <a:t>niebieskiego pojemnika na papier wrzucamy: gazety, książki w miękkich okładkach lub po usunięciu twardych, katalogi, prospekty, tekturę, worki papierowe, papier pakowy, ścinki drukarskie.</a:t>
            </a:r>
          </a:p>
          <a:p>
            <a:pPr algn="ctr"/>
            <a:endParaRPr lang="pl-PL" dirty="0" smtClean="0">
              <a:solidFill>
                <a:srgbClr val="FFC000"/>
              </a:solidFill>
            </a:endParaRP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sz="1100" dirty="0" smtClean="0"/>
              <a:t>                                                               </a:t>
            </a:r>
          </a:p>
          <a:p>
            <a:endParaRPr lang="pl-PL" sz="1100" dirty="0"/>
          </a:p>
          <a:p>
            <a:endParaRPr lang="pl-PL" sz="1100" dirty="0" smtClean="0"/>
          </a:p>
          <a:p>
            <a:endParaRPr lang="pl-PL" sz="1100" dirty="0"/>
          </a:p>
          <a:p>
            <a:endParaRPr lang="pl-PL" sz="1100" dirty="0" smtClean="0"/>
          </a:p>
          <a:p>
            <a:endParaRPr lang="pl-PL" sz="1100" dirty="0"/>
          </a:p>
          <a:p>
            <a:endParaRPr lang="pl-PL" sz="1100" dirty="0" smtClean="0"/>
          </a:p>
          <a:p>
            <a:endParaRPr lang="pl-PL" sz="1100" dirty="0"/>
          </a:p>
          <a:p>
            <a:endParaRPr lang="pl-PL" sz="1100" dirty="0" smtClean="0"/>
          </a:p>
          <a:p>
            <a:endParaRPr lang="pl-PL" sz="1100" dirty="0"/>
          </a:p>
          <a:p>
            <a:endParaRPr lang="pl-PL" sz="1100" dirty="0" smtClean="0"/>
          </a:p>
          <a:p>
            <a:endParaRPr lang="pl-PL" sz="1100" dirty="0"/>
          </a:p>
          <a:p>
            <a:endParaRPr lang="pl-PL" sz="1100" dirty="0" smtClean="0"/>
          </a:p>
          <a:p>
            <a:endParaRPr lang="pl-PL" sz="1100" dirty="0"/>
          </a:p>
          <a:p>
            <a:endParaRPr lang="pl-PL" sz="1100" dirty="0" smtClean="0"/>
          </a:p>
          <a:p>
            <a:endParaRPr lang="pl-PL" sz="1100" dirty="0"/>
          </a:p>
          <a:p>
            <a:endParaRPr lang="pl-PL" sz="1100" dirty="0" smtClean="0"/>
          </a:p>
          <a:p>
            <a:r>
              <a:rPr lang="pl-PL" sz="1100" dirty="0" smtClean="0"/>
              <a:t>Papier </a:t>
            </a:r>
            <a:r>
              <a:rPr lang="pl-PL" sz="1100" dirty="0"/>
              <a:t>przygotowany do recyklingu. Fot. sxc.hu</a:t>
            </a:r>
          </a:p>
        </p:txBody>
      </p:sp>
    </p:spTree>
    <p:extLst>
      <p:ext uri="{BB962C8B-B14F-4D97-AF65-F5344CB8AC3E}">
        <p14:creationId xmlns:p14="http://schemas.microsoft.com/office/powerpoint/2010/main" val="41311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1" dirty="0" smtClean="0">
                <a:solidFill>
                  <a:srgbClr val="FFC000"/>
                </a:solidFill>
                <a:latin typeface="+mn-lt"/>
              </a:rPr>
              <a:t>Recykling tworzyw sztucznych</a:t>
            </a:r>
            <a:r>
              <a:rPr lang="pl-PL" dirty="0" smtClean="0">
                <a:solidFill>
                  <a:srgbClr val="FFC000"/>
                </a:solidFill>
              </a:rPr>
              <a:t/>
            </a:r>
            <a:br>
              <a:rPr lang="pl-PL" dirty="0" smtClean="0">
                <a:solidFill>
                  <a:srgbClr val="FFC000"/>
                </a:solidFill>
              </a:rPr>
            </a:br>
            <a:endParaRPr lang="pl-PL" dirty="0">
              <a:solidFill>
                <a:srgbClr val="FFC000"/>
              </a:solidFill>
            </a:endParaRPr>
          </a:p>
        </p:txBody>
      </p:sp>
      <p:pic>
        <p:nvPicPr>
          <p:cNvPr id="4" name="Symbol zastępczy zawartości 3" descr="Posegregowane butelki typu PE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496944" cy="51571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1979712" y="1700808"/>
            <a:ext cx="676875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/>
              <a:t> </a:t>
            </a:r>
            <a:r>
              <a:rPr lang="pl-PL" sz="1100" dirty="0" smtClean="0"/>
              <a:t>                                                                        </a:t>
            </a:r>
          </a:p>
          <a:p>
            <a:endParaRPr lang="pl-PL" sz="1100" dirty="0"/>
          </a:p>
          <a:p>
            <a:endParaRPr lang="pl-PL" sz="1100" dirty="0" smtClean="0"/>
          </a:p>
          <a:p>
            <a:endParaRPr lang="pl-PL" sz="1100" dirty="0"/>
          </a:p>
          <a:p>
            <a:endParaRPr lang="pl-PL" sz="1100" dirty="0" smtClean="0"/>
          </a:p>
          <a:p>
            <a:endParaRPr lang="pl-PL" sz="1100" dirty="0"/>
          </a:p>
          <a:p>
            <a:endParaRPr lang="pl-PL" sz="1100" dirty="0" smtClean="0"/>
          </a:p>
          <a:p>
            <a:endParaRPr lang="pl-PL" sz="1100" dirty="0"/>
          </a:p>
          <a:p>
            <a:endParaRPr lang="pl-PL" sz="1100" dirty="0" smtClean="0"/>
          </a:p>
          <a:p>
            <a:endParaRPr lang="pl-PL" sz="1100" dirty="0"/>
          </a:p>
          <a:p>
            <a:endParaRPr lang="pl-PL" sz="1100" dirty="0" smtClean="0"/>
          </a:p>
          <a:p>
            <a:endParaRPr lang="pl-PL" sz="1100" dirty="0"/>
          </a:p>
          <a:p>
            <a:endParaRPr lang="pl-PL" sz="1100" dirty="0" smtClean="0"/>
          </a:p>
          <a:p>
            <a:endParaRPr lang="pl-PL" sz="1100" dirty="0"/>
          </a:p>
          <a:p>
            <a:endParaRPr lang="pl-PL" sz="1100" dirty="0" smtClean="0"/>
          </a:p>
          <a:p>
            <a:endParaRPr lang="pl-PL" sz="1100" dirty="0"/>
          </a:p>
          <a:p>
            <a:endParaRPr lang="pl-PL" sz="1100" dirty="0" smtClean="0"/>
          </a:p>
          <a:p>
            <a:endParaRPr lang="pl-PL" sz="1100" dirty="0"/>
          </a:p>
          <a:p>
            <a:endParaRPr lang="pl-PL" sz="1100" dirty="0" smtClean="0"/>
          </a:p>
          <a:p>
            <a:endParaRPr lang="pl-PL" sz="1100" dirty="0"/>
          </a:p>
          <a:p>
            <a:endParaRPr lang="pl-PL" sz="1100" dirty="0" smtClean="0"/>
          </a:p>
          <a:p>
            <a:endParaRPr lang="pl-PL" sz="1100" dirty="0"/>
          </a:p>
          <a:p>
            <a:endParaRPr lang="pl-PL" sz="1100" dirty="0" smtClean="0"/>
          </a:p>
          <a:p>
            <a:endParaRPr lang="pl-PL" sz="1100" dirty="0"/>
          </a:p>
          <a:p>
            <a:endParaRPr lang="pl-PL" sz="1100" dirty="0" smtClean="0"/>
          </a:p>
          <a:p>
            <a:endParaRPr lang="pl-PL" sz="1100" dirty="0"/>
          </a:p>
          <a:p>
            <a:endParaRPr lang="pl-PL" sz="1100" dirty="0" smtClean="0"/>
          </a:p>
          <a:p>
            <a:pPr algn="ctr"/>
            <a:r>
              <a:rPr lang="pl-PL" sz="1100" dirty="0" smtClean="0"/>
              <a:t>  Posegregowane </a:t>
            </a:r>
            <a:r>
              <a:rPr lang="pl-PL" sz="1100" dirty="0"/>
              <a:t>butelki typu PET. Fot. sxc.hu</a:t>
            </a:r>
          </a:p>
          <a:p>
            <a:pPr algn="ctr"/>
            <a:endParaRPr lang="pl-PL" dirty="0"/>
          </a:p>
          <a:p>
            <a:endParaRPr lang="pl-PL" dirty="0" smtClean="0"/>
          </a:p>
          <a:p>
            <a:endParaRPr lang="pl-PL" sz="2000" b="1" dirty="0">
              <a:solidFill>
                <a:srgbClr val="00B050"/>
              </a:solidFill>
            </a:endParaRPr>
          </a:p>
          <a:p>
            <a:endParaRPr lang="pl-PL" sz="2000" b="1" dirty="0" smtClean="0">
              <a:solidFill>
                <a:srgbClr val="00B050"/>
              </a:solidFill>
            </a:endParaRPr>
          </a:p>
          <a:p>
            <a:endParaRPr lang="pl-PL" sz="2000" b="1" dirty="0">
              <a:solidFill>
                <a:srgbClr val="00B050"/>
              </a:solidFill>
            </a:endParaRPr>
          </a:p>
          <a:p>
            <a:endParaRPr lang="pl-PL" sz="2000" b="1" dirty="0" smtClean="0">
              <a:solidFill>
                <a:srgbClr val="00B050"/>
              </a:solidFill>
            </a:endParaRPr>
          </a:p>
          <a:p>
            <a:endParaRPr lang="pl-PL" sz="2000" b="1" dirty="0">
              <a:solidFill>
                <a:srgbClr val="00B050"/>
              </a:solidFill>
            </a:endParaRPr>
          </a:p>
          <a:p>
            <a:endParaRPr lang="pl-PL" sz="2000" b="1" dirty="0" smtClean="0">
              <a:solidFill>
                <a:srgbClr val="00B050"/>
              </a:solidFill>
            </a:endParaRPr>
          </a:p>
          <a:p>
            <a:endParaRPr lang="pl-PL" sz="2000" b="1" dirty="0">
              <a:solidFill>
                <a:srgbClr val="00B050"/>
              </a:solidFill>
            </a:endParaRPr>
          </a:p>
          <a:p>
            <a:r>
              <a:rPr lang="pl-PL" sz="2000" b="1" dirty="0" smtClean="0">
                <a:solidFill>
                  <a:srgbClr val="FFC000"/>
                </a:solidFill>
              </a:rPr>
              <a:t>. </a:t>
            </a:r>
            <a:endParaRPr lang="pl-PL" sz="2000" b="1" dirty="0">
              <a:solidFill>
                <a:srgbClr val="FFC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27584" y="260648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>Tworzywa </a:t>
            </a:r>
            <a:r>
              <a:rPr lang="pl-PL" sz="2000" b="1" dirty="0">
                <a:solidFill>
                  <a:srgbClr val="002060"/>
                </a:solidFill>
              </a:rPr>
              <a:t>sztuczne, pozyskiwane z </a:t>
            </a:r>
            <a:r>
              <a:rPr lang="pl-PL" sz="2000" b="1" dirty="0" smtClean="0">
                <a:solidFill>
                  <a:srgbClr val="002060"/>
                </a:solidFill>
              </a:rPr>
              <a:t>przerobu ropy naftowej</a:t>
            </a:r>
            <a:r>
              <a:rPr lang="pl-PL" sz="2000" b="1" dirty="0">
                <a:solidFill>
                  <a:srgbClr val="002060"/>
                </a:solidFill>
              </a:rPr>
              <a:t>, są groźne dla środowiska naturalnego, gdyż proces ich rozkładu wynosi  nawet kilka tysięcy lat. Porzucone, niezagospodarowane odpady uwalniają toksyczne substancje, które następnie przenikają do gleb i wód gruntowych. Niebezpieczne jest również samodzielne spalanie tworzyw sztucznych, z uwagi na uwalniane substancje trujące. Dlatego ważne jest przetwarzanie plastiku</a:t>
            </a:r>
          </a:p>
        </p:txBody>
      </p:sp>
    </p:spTree>
    <p:extLst>
      <p:ext uri="{BB962C8B-B14F-4D97-AF65-F5344CB8AC3E}">
        <p14:creationId xmlns:p14="http://schemas.microsoft.com/office/powerpoint/2010/main" val="27300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500" b="1" dirty="0">
                <a:solidFill>
                  <a:srgbClr val="00B050"/>
                </a:solidFill>
                <a:latin typeface="+mn-lt"/>
              </a:rPr>
              <a:t>Recykling szkła</a:t>
            </a:r>
            <a:r>
              <a:rPr lang="pl-PL" sz="3500" dirty="0">
                <a:solidFill>
                  <a:srgbClr val="00B050"/>
                </a:solidFill>
                <a:latin typeface="+mn-lt"/>
              </a:rPr>
              <a:t/>
            </a:r>
            <a:br>
              <a:rPr lang="pl-PL" sz="3500" dirty="0">
                <a:solidFill>
                  <a:srgbClr val="00B050"/>
                </a:solidFill>
                <a:latin typeface="+mn-lt"/>
              </a:rPr>
            </a:br>
            <a:endParaRPr lang="pl-PL" sz="35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sz="2400" b="1" dirty="0" smtClean="0">
                <a:solidFill>
                  <a:srgbClr val="002060"/>
                </a:solidFill>
              </a:rPr>
              <a:t>Szkło</a:t>
            </a:r>
            <a:r>
              <a:rPr lang="pl-PL" sz="2400" dirty="0" smtClean="0">
                <a:solidFill>
                  <a:srgbClr val="002060"/>
                </a:solidFill>
              </a:rPr>
              <a:t> </a:t>
            </a:r>
            <a:r>
              <a:rPr lang="pl-PL" sz="2400" dirty="0">
                <a:solidFill>
                  <a:srgbClr val="002060"/>
                </a:solidFill>
              </a:rPr>
              <a:t>jest doskonałym surowcem wtórnym, z uwagi na to, że może być przetworzone bezstratnie na identyczne opakowanie, jakim było poprzednio. Mimo że odpady szklane nie stanowią bezpośredniego zagrożenia dla środowiska, ich ponowne wykorzystanie </a:t>
            </a:r>
            <a:r>
              <a:rPr lang="pl-PL" sz="2400" dirty="0" smtClean="0">
                <a:solidFill>
                  <a:srgbClr val="002060"/>
                </a:solidFill>
              </a:rPr>
              <a:t>niesie </a:t>
            </a:r>
            <a:r>
              <a:rPr lang="pl-PL" sz="2400" dirty="0">
                <a:solidFill>
                  <a:srgbClr val="002060"/>
                </a:solidFill>
              </a:rPr>
              <a:t>za sobą </a:t>
            </a:r>
            <a:r>
              <a:rPr lang="pl-PL" sz="2400" dirty="0" smtClean="0">
                <a:solidFill>
                  <a:srgbClr val="002060"/>
                </a:solidFill>
              </a:rPr>
              <a:t>korzyści ekologiczne</a:t>
            </a:r>
            <a:r>
              <a:rPr lang="pl-PL" sz="2400" dirty="0">
                <a:solidFill>
                  <a:srgbClr val="002060"/>
                </a:solidFill>
              </a:rPr>
              <a:t>. </a:t>
            </a:r>
            <a:endParaRPr lang="pl-PL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l-PL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l-PL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l-PL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l-PL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l-PL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l-PL" sz="2400" dirty="0">
              <a:solidFill>
                <a:srgbClr val="00B050"/>
              </a:solidFill>
            </a:endParaRPr>
          </a:p>
        </p:txBody>
      </p:sp>
      <p:pic>
        <p:nvPicPr>
          <p:cNvPr id="4" name="Obraz 3" descr="Rozdrobnione szkło przygotowane do przetworzen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8999"/>
            <a:ext cx="4176464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2411760" y="3717031"/>
            <a:ext cx="444624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sz="1100" dirty="0" smtClean="0"/>
              <a:t>Rozdrobnione </a:t>
            </a:r>
            <a:r>
              <a:rPr lang="pl-PL" sz="1100" dirty="0"/>
              <a:t>szkło przygotowane do przetworzenia. Fot. sxc.hu</a:t>
            </a:r>
          </a:p>
        </p:txBody>
      </p:sp>
    </p:spTree>
    <p:extLst>
      <p:ext uri="{BB962C8B-B14F-4D97-AF65-F5344CB8AC3E}">
        <p14:creationId xmlns:p14="http://schemas.microsoft.com/office/powerpoint/2010/main" val="29598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 marL="0" indent="0" algn="ctr">
              <a:buNone/>
            </a:pPr>
            <a:endParaRPr lang="pl-PL" dirty="0"/>
          </a:p>
        </p:txBody>
      </p:sp>
      <p:pic>
        <p:nvPicPr>
          <p:cNvPr id="5" name="Obraz 4" descr="Zanieczyszczenie środowis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431540" y="116632"/>
            <a:ext cx="82809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b="1" dirty="0"/>
              <a:t>Wraz ze wzrostem liczby ludności na Ziemi i rozwojem przemysłu, wzrosła liczba zanieczyszczeń w środowisku. </a:t>
            </a:r>
          </a:p>
        </p:txBody>
      </p:sp>
    </p:spTree>
    <p:extLst>
      <p:ext uri="{BB962C8B-B14F-4D97-AF65-F5344CB8AC3E}">
        <p14:creationId xmlns:p14="http://schemas.microsoft.com/office/powerpoint/2010/main" val="37446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pl-PL" b="1" dirty="0" smtClean="0">
                <a:solidFill>
                  <a:srgbClr val="00B050"/>
                </a:solidFill>
                <a:latin typeface="+mn-lt"/>
              </a:rPr>
            </a:br>
            <a:r>
              <a:rPr lang="pl-PL" b="1" dirty="0">
                <a:solidFill>
                  <a:srgbClr val="00B050"/>
                </a:solidFill>
                <a:latin typeface="+mn-lt"/>
              </a:rPr>
              <a:t/>
            </a:r>
            <a:br>
              <a:rPr lang="pl-PL" b="1" dirty="0">
                <a:solidFill>
                  <a:srgbClr val="00B050"/>
                </a:solidFill>
                <a:latin typeface="+mn-lt"/>
              </a:rPr>
            </a:br>
            <a:r>
              <a:rPr lang="pl-PL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pl-PL" b="1" dirty="0" smtClean="0">
                <a:solidFill>
                  <a:srgbClr val="00B050"/>
                </a:solidFill>
                <a:latin typeface="+mn-lt"/>
              </a:rPr>
            </a:br>
            <a:r>
              <a:rPr lang="pl-PL" b="1" dirty="0">
                <a:solidFill>
                  <a:srgbClr val="00B050"/>
                </a:solidFill>
                <a:latin typeface="+mn-lt"/>
              </a:rPr>
              <a:t/>
            </a:r>
            <a:br>
              <a:rPr lang="pl-PL" b="1" dirty="0">
                <a:solidFill>
                  <a:srgbClr val="00B050"/>
                </a:solidFill>
                <a:latin typeface="+mn-lt"/>
              </a:rPr>
            </a:br>
            <a:r>
              <a:rPr lang="pl-PL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pl-PL" b="1" dirty="0" smtClean="0">
                <a:solidFill>
                  <a:srgbClr val="00B050"/>
                </a:solidFill>
                <a:latin typeface="+mn-lt"/>
              </a:rPr>
            </a:br>
            <a:r>
              <a:rPr lang="pl-PL" b="1" dirty="0">
                <a:solidFill>
                  <a:srgbClr val="00B050"/>
                </a:solidFill>
                <a:latin typeface="+mn-lt"/>
              </a:rPr>
              <a:t/>
            </a:r>
            <a:br>
              <a:rPr lang="pl-PL" b="1" dirty="0">
                <a:solidFill>
                  <a:srgbClr val="00B050"/>
                </a:solidFill>
                <a:latin typeface="+mn-lt"/>
              </a:rPr>
            </a:br>
            <a:r>
              <a:rPr lang="pl-PL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pl-PL" b="1" dirty="0" smtClean="0">
                <a:solidFill>
                  <a:srgbClr val="00B050"/>
                </a:solidFill>
                <a:latin typeface="+mn-lt"/>
              </a:rPr>
            </a:br>
            <a:r>
              <a:rPr lang="pl-PL" b="1" dirty="0">
                <a:solidFill>
                  <a:srgbClr val="00B050"/>
                </a:solidFill>
                <a:latin typeface="+mn-lt"/>
              </a:rPr>
              <a:t/>
            </a:r>
            <a:br>
              <a:rPr lang="pl-PL" b="1" dirty="0">
                <a:solidFill>
                  <a:srgbClr val="00B050"/>
                </a:solidFill>
                <a:latin typeface="+mn-lt"/>
              </a:rPr>
            </a:br>
            <a:r>
              <a:rPr lang="pl-PL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pl-PL" b="1" dirty="0" smtClean="0">
                <a:solidFill>
                  <a:srgbClr val="00B050"/>
                </a:solidFill>
                <a:latin typeface="+mn-lt"/>
              </a:rPr>
            </a:br>
            <a:r>
              <a:rPr lang="pl-PL" b="1" dirty="0">
                <a:solidFill>
                  <a:srgbClr val="00B050"/>
                </a:solidFill>
                <a:latin typeface="+mn-lt"/>
              </a:rPr>
              <a:t/>
            </a:r>
            <a:br>
              <a:rPr lang="pl-PL" b="1" dirty="0">
                <a:solidFill>
                  <a:srgbClr val="00B050"/>
                </a:solidFill>
                <a:latin typeface="+mn-lt"/>
              </a:rPr>
            </a:br>
            <a:r>
              <a:rPr lang="pl-PL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pl-PL" b="1" dirty="0" smtClean="0">
                <a:solidFill>
                  <a:srgbClr val="00B050"/>
                </a:solidFill>
                <a:latin typeface="+mn-lt"/>
              </a:rPr>
            </a:br>
            <a:r>
              <a:rPr lang="pl-PL" b="1" dirty="0">
                <a:solidFill>
                  <a:srgbClr val="00B050"/>
                </a:solidFill>
                <a:latin typeface="+mn-lt"/>
              </a:rPr>
              <a:t/>
            </a:r>
            <a:br>
              <a:rPr lang="pl-PL" b="1" dirty="0">
                <a:solidFill>
                  <a:srgbClr val="00B050"/>
                </a:solidFill>
                <a:latin typeface="+mn-lt"/>
              </a:rPr>
            </a:br>
            <a:r>
              <a:rPr lang="pl-PL" sz="3900" b="1" dirty="0" smtClean="0">
                <a:solidFill>
                  <a:srgbClr val="00B050"/>
                </a:solidFill>
                <a:latin typeface="+mn-lt"/>
              </a:rPr>
              <a:t>RECYKLING ODPADÓW ALUMINIOWYCH</a:t>
            </a:r>
            <a:endParaRPr lang="pl-PL" sz="39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Symbol zastępczy zawartości 3" descr="Aluminiowe puszki przeznaczone do recykling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104456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107504" y="3105835"/>
            <a:ext cx="87129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sz="1100" dirty="0" smtClean="0"/>
              <a:t>                                                                         Aluminiowe </a:t>
            </a:r>
            <a:r>
              <a:rPr lang="pl-PL" sz="1100" dirty="0"/>
              <a:t>puszki przeznaczone do recyklingu. Fot. </a:t>
            </a:r>
            <a:r>
              <a:rPr lang="pl-PL" sz="1100" dirty="0" smtClean="0"/>
              <a:t>sxc.hu</a:t>
            </a:r>
          </a:p>
          <a:p>
            <a:pPr algn="ctr"/>
            <a:r>
              <a:rPr lang="pl-PL" sz="2200" b="1" dirty="0">
                <a:solidFill>
                  <a:srgbClr val="002060"/>
                </a:solidFill>
              </a:rPr>
              <a:t>Dlaczego warto odzyskiwać aluminium. Po pierwsze  − </a:t>
            </a:r>
            <a:r>
              <a:rPr lang="pl-PL" sz="2200" b="1" dirty="0" smtClean="0">
                <a:solidFill>
                  <a:srgbClr val="002060"/>
                </a:solidFill>
              </a:rPr>
              <a:t>odpady aluminiowe </a:t>
            </a:r>
            <a:r>
              <a:rPr lang="pl-PL" sz="2200" b="1" dirty="0">
                <a:solidFill>
                  <a:srgbClr val="002060"/>
                </a:solidFill>
              </a:rPr>
              <a:t>nadają się w całości do recyklingu, a proces można przeprowadzać wielokrotnie bez strat w jakości materiału. Po drugie − złoża boksytu (rudy aluminium), z którego otrzymuje się aluminium, nie odnawiają się. </a:t>
            </a:r>
          </a:p>
          <a:p>
            <a:pPr algn="ctr"/>
            <a:endParaRPr lang="pl-PL" sz="1100" dirty="0">
              <a:solidFill>
                <a:srgbClr val="00206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16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b="1" dirty="0" smtClean="0">
                <a:solidFill>
                  <a:srgbClr val="002060"/>
                </a:solidFill>
              </a:rPr>
              <a:t>Głównymi  </a:t>
            </a:r>
            <a:r>
              <a:rPr lang="pl-PL" sz="3200" b="1" dirty="0">
                <a:solidFill>
                  <a:srgbClr val="002060"/>
                </a:solidFill>
              </a:rPr>
              <a:t>działaniami, podejmowanymi w celu przeciwdziałania zanieczyszczeniom środowiska naturalnego są</a:t>
            </a:r>
            <a:r>
              <a:rPr lang="pl-PL" sz="3200" b="1" dirty="0" smtClean="0">
                <a:solidFill>
                  <a:srgbClr val="002060"/>
                </a:solidFill>
              </a:rPr>
              <a:t>:</a:t>
            </a:r>
          </a:p>
          <a:p>
            <a:pPr algn="ctr">
              <a:buFontTx/>
              <a:buChar char="-"/>
            </a:pPr>
            <a:r>
              <a:rPr lang="pl-PL" sz="3200" b="1" dirty="0" smtClean="0">
                <a:solidFill>
                  <a:srgbClr val="FFC000"/>
                </a:solidFill>
              </a:rPr>
              <a:t>odzysk </a:t>
            </a:r>
            <a:r>
              <a:rPr lang="pl-PL" sz="3200" b="1" dirty="0">
                <a:solidFill>
                  <a:srgbClr val="FFC000"/>
                </a:solidFill>
              </a:rPr>
              <a:t>i recykling odpadów, </a:t>
            </a:r>
            <a:endParaRPr lang="pl-PL" sz="3200" b="1" dirty="0" smtClean="0">
              <a:solidFill>
                <a:srgbClr val="FFC000"/>
              </a:solidFill>
            </a:endParaRPr>
          </a:p>
          <a:p>
            <a:pPr algn="ctr">
              <a:buFontTx/>
              <a:buChar char="-"/>
            </a:pPr>
            <a:r>
              <a:rPr lang="pl-PL" sz="3200" b="1" dirty="0" smtClean="0">
                <a:solidFill>
                  <a:srgbClr val="00B0F0"/>
                </a:solidFill>
              </a:rPr>
              <a:t>redukcja </a:t>
            </a:r>
            <a:r>
              <a:rPr lang="pl-PL" sz="3200" b="1" dirty="0">
                <a:solidFill>
                  <a:srgbClr val="00B0F0"/>
                </a:solidFill>
              </a:rPr>
              <a:t>emisji gazów </a:t>
            </a:r>
            <a:r>
              <a:rPr lang="pl-PL" sz="3200" b="1" dirty="0" smtClean="0">
                <a:solidFill>
                  <a:srgbClr val="00B0F0"/>
                </a:solidFill>
              </a:rPr>
              <a:t>cieplarnianych</a:t>
            </a:r>
            <a:r>
              <a:rPr lang="pl-PL" sz="3200" b="1" dirty="0">
                <a:solidFill>
                  <a:srgbClr val="00B0F0"/>
                </a:solidFill>
              </a:rPr>
              <a:t> </a:t>
            </a:r>
            <a:r>
              <a:rPr lang="pl-PL" sz="3200" dirty="0" smtClean="0">
                <a:solidFill>
                  <a:srgbClr val="00B0F0"/>
                </a:solidFill>
              </a:rPr>
              <a:t>do </a:t>
            </a:r>
            <a:r>
              <a:rPr lang="pl-PL" sz="3200" b="1" dirty="0">
                <a:solidFill>
                  <a:srgbClr val="00B0F0"/>
                </a:solidFill>
              </a:rPr>
              <a:t>atmosfery, </a:t>
            </a:r>
            <a:endParaRPr lang="pl-PL" sz="3200" b="1" dirty="0" smtClean="0">
              <a:solidFill>
                <a:srgbClr val="00B0F0"/>
              </a:solidFill>
            </a:endParaRPr>
          </a:p>
          <a:p>
            <a:pPr algn="ctr">
              <a:buFontTx/>
              <a:buChar char="-"/>
            </a:pPr>
            <a:r>
              <a:rPr lang="pl-PL" sz="3200" b="1" dirty="0" smtClean="0">
                <a:solidFill>
                  <a:schemeClr val="accent5">
                    <a:lumMod val="50000"/>
                  </a:schemeClr>
                </a:solidFill>
              </a:rPr>
              <a:t>ograniczenie </a:t>
            </a:r>
            <a:r>
              <a:rPr lang="pl-PL" sz="3200" b="1" dirty="0">
                <a:solidFill>
                  <a:schemeClr val="accent5">
                    <a:lumMod val="50000"/>
                  </a:schemeClr>
                </a:solidFill>
              </a:rPr>
              <a:t>wydobycia paliw kopalnych </a:t>
            </a:r>
            <a:r>
              <a:rPr lang="pl-PL" sz="3200" b="1" dirty="0" smtClean="0">
                <a:solidFill>
                  <a:srgbClr val="002060"/>
                </a:solidFill>
              </a:rPr>
              <a:t/>
            </a:r>
            <a:br>
              <a:rPr lang="pl-PL" sz="3200" b="1" dirty="0" smtClean="0">
                <a:solidFill>
                  <a:srgbClr val="002060"/>
                </a:solidFill>
              </a:rPr>
            </a:br>
            <a:r>
              <a:rPr lang="pl-PL" sz="3200" b="1" dirty="0" smtClean="0">
                <a:solidFill>
                  <a:srgbClr val="C00000"/>
                </a:solidFill>
              </a:rPr>
              <a:t>- zwiększenie </a:t>
            </a:r>
            <a:r>
              <a:rPr lang="pl-PL" sz="3200" b="1" dirty="0">
                <a:solidFill>
                  <a:srgbClr val="C00000"/>
                </a:solidFill>
              </a:rPr>
              <a:t>udziału  odnawialnych </a:t>
            </a:r>
            <a:r>
              <a:rPr lang="pl-PL" sz="3200" b="1" dirty="0" smtClean="0">
                <a:solidFill>
                  <a:srgbClr val="C00000"/>
                </a:solidFill>
              </a:rPr>
              <a:t>źródeł</a:t>
            </a:r>
            <a:r>
              <a:rPr lang="pl-PL" sz="3200" b="1" dirty="0">
                <a:solidFill>
                  <a:srgbClr val="C00000"/>
                </a:solidFill>
              </a:rPr>
              <a:t> </a:t>
            </a:r>
            <a:r>
              <a:rPr lang="pl-PL" sz="3200" b="1" dirty="0" smtClean="0">
                <a:solidFill>
                  <a:srgbClr val="C00000"/>
                </a:solidFill>
              </a:rPr>
              <a:t>w </a:t>
            </a:r>
            <a:r>
              <a:rPr lang="pl-PL" sz="3200" b="1" dirty="0">
                <a:solidFill>
                  <a:srgbClr val="C00000"/>
                </a:solidFill>
              </a:rPr>
              <a:t>produkcji energii.</a:t>
            </a:r>
          </a:p>
        </p:txBody>
      </p:sp>
    </p:spTree>
    <p:extLst>
      <p:ext uri="{BB962C8B-B14F-4D97-AF65-F5344CB8AC3E}">
        <p14:creationId xmlns:p14="http://schemas.microsoft.com/office/powerpoint/2010/main" val="30057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" y="0"/>
            <a:ext cx="91170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755576" y="476672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</a:rPr>
              <a:t>W Polsce i na świecie o stan środowiska </a:t>
            </a:r>
            <a:br>
              <a:rPr lang="pl-PL" sz="2800" b="1" dirty="0" smtClean="0">
                <a:solidFill>
                  <a:schemeClr val="bg1"/>
                </a:solidFill>
              </a:rPr>
            </a:br>
            <a:r>
              <a:rPr lang="pl-PL" sz="2800" b="1" dirty="0" smtClean="0">
                <a:solidFill>
                  <a:schemeClr val="bg1"/>
                </a:solidFill>
              </a:rPr>
              <a:t>i  poszanowanie przyrody dbają ekolodzy</a:t>
            </a:r>
            <a:br>
              <a:rPr lang="pl-PL" sz="2800" b="1" dirty="0" smtClean="0">
                <a:solidFill>
                  <a:schemeClr val="bg1"/>
                </a:solidFill>
              </a:rPr>
            </a:br>
            <a:r>
              <a:rPr lang="pl-PL" sz="2800" b="1" dirty="0" smtClean="0">
                <a:solidFill>
                  <a:schemeClr val="bg1"/>
                </a:solidFill>
              </a:rPr>
              <a:t> i naukowcy</a:t>
            </a:r>
          </a:p>
          <a:p>
            <a:pPr algn="ctr"/>
            <a:r>
              <a:rPr lang="pl-PL" sz="2800" b="1" dirty="0" smtClean="0">
                <a:solidFill>
                  <a:schemeClr val="bg1"/>
                </a:solidFill>
              </a:rPr>
              <a:t>Ekolodzy to osoby zaangażowane w ochronę środowiska, promujący  postawy  życia zgodnego  z  naturą. </a:t>
            </a:r>
          </a:p>
          <a:p>
            <a:pPr algn="ctr"/>
            <a:r>
              <a:rPr lang="pl-PL" sz="2800" b="1" dirty="0" smtClean="0">
                <a:solidFill>
                  <a:schemeClr val="bg1"/>
                </a:solidFill>
              </a:rPr>
              <a:t>Naukowcy (botanicy, biolodzy, filozofowie, geolodzy, itd.) starają się ustalić jak bardzo ludzkość ingeruje w rozwój naszej planety oraz jak dużo zagrożonych gatunków jesteśmy w stanie ocalić. </a:t>
            </a:r>
          </a:p>
          <a:p>
            <a:pPr algn="ctr"/>
            <a:r>
              <a:rPr lang="pl-PL" sz="2800" b="1" dirty="0" smtClean="0">
                <a:solidFill>
                  <a:schemeClr val="bg1"/>
                </a:solidFill>
              </a:rPr>
              <a:t> 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5157192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000" dirty="0" smtClean="0"/>
          </a:p>
          <a:p>
            <a:endParaRPr lang="pl-PL" sz="1000" dirty="0"/>
          </a:p>
          <a:p>
            <a:endParaRPr lang="pl-PL" sz="1000" dirty="0" smtClean="0"/>
          </a:p>
          <a:p>
            <a:endParaRPr lang="pl-PL" sz="1000" dirty="0"/>
          </a:p>
          <a:p>
            <a:endParaRPr lang="pl-PL" sz="1000" dirty="0" smtClean="0"/>
          </a:p>
          <a:p>
            <a:endParaRPr lang="pl-PL" sz="1000" dirty="0"/>
          </a:p>
          <a:p>
            <a:endParaRPr lang="pl-PL" sz="1000" dirty="0" smtClean="0"/>
          </a:p>
          <a:p>
            <a:endParaRPr lang="pl-PL" sz="1000" dirty="0"/>
          </a:p>
          <a:p>
            <a:r>
              <a:rPr lang="pl-PL" sz="1000" dirty="0" smtClean="0"/>
              <a:t>https</a:t>
            </a:r>
            <a:r>
              <a:rPr lang="pl-PL" sz="1000" dirty="0"/>
              <a:t>://www.google.pl/url?sa=i&amp;rct=j&amp;q=&amp;esrc=s&amp;source=images&amp;cd=&amp;ved=0CAUQjhxqFQoTCO6J4JORjskCFUI3FAodl1YCGg&amp;url=http%3A%2F%2Fpiernikowachatka.pl%2Fplaneta-w-naszych-rekach&amp;psig=AFQjCNE5tugay00DWmHfzAzxRCYSIj8SYQ&amp;ust=1447529333098271&amp;cad=rja</a:t>
            </a:r>
          </a:p>
        </p:txBody>
      </p:sp>
    </p:spTree>
    <p:extLst>
      <p:ext uri="{BB962C8B-B14F-4D97-AF65-F5344CB8AC3E}">
        <p14:creationId xmlns:p14="http://schemas.microsoft.com/office/powerpoint/2010/main" val="18531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" y="-79788"/>
            <a:ext cx="9134798" cy="693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51520" y="1720840"/>
            <a:ext cx="871296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Ekologia </a:t>
            </a:r>
            <a:r>
              <a:rPr lang="pl-PL" sz="2800" b="1" dirty="0">
                <a:solidFill>
                  <a:srgbClr val="002060"/>
                </a:solidFill>
              </a:rPr>
              <a:t>– jest to nauka o strukturze </a:t>
            </a:r>
            <a:r>
              <a:rPr lang="pl-PL" sz="2800" b="1" dirty="0" smtClean="0">
                <a:solidFill>
                  <a:srgbClr val="002060"/>
                </a:solidFill>
              </a:rPr>
              <a:t/>
            </a:r>
            <a:br>
              <a:rPr lang="pl-PL" sz="28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</a:rPr>
              <a:t>i </a:t>
            </a:r>
            <a:r>
              <a:rPr lang="pl-PL" sz="2800" b="1" dirty="0">
                <a:solidFill>
                  <a:srgbClr val="002060"/>
                </a:solidFill>
              </a:rPr>
              <a:t>funkcjonowaniu przyrody zajmująca się badaniem oddziaływań między istotami  żywymi  oraz miedzy organizmami  a ich środowiskiem.</a:t>
            </a:r>
          </a:p>
          <a:p>
            <a:endParaRPr lang="pl-PL" dirty="0" smtClean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sz="1000" dirty="0" smtClean="0"/>
          </a:p>
          <a:p>
            <a:endParaRPr lang="pl-PL" sz="1000" dirty="0"/>
          </a:p>
          <a:p>
            <a:endParaRPr lang="pl-PL" sz="1000" dirty="0" smtClean="0"/>
          </a:p>
          <a:p>
            <a:endParaRPr lang="pl-PL" sz="1000" dirty="0"/>
          </a:p>
          <a:p>
            <a:endParaRPr lang="pl-PL" sz="1000" dirty="0" smtClean="0"/>
          </a:p>
          <a:p>
            <a:endParaRPr lang="pl-PL" sz="1000" dirty="0"/>
          </a:p>
          <a:p>
            <a:endParaRPr lang="pl-PL" sz="1000" dirty="0" smtClean="0"/>
          </a:p>
          <a:p>
            <a:r>
              <a:rPr lang="pl-PL" sz="1000" dirty="0" smtClean="0">
                <a:hlinkClick r:id="rId3"/>
              </a:rPr>
              <a:t>http</a:t>
            </a:r>
            <a:r>
              <a:rPr lang="pl-PL" sz="1000" dirty="0">
                <a:hlinkClick r:id="rId3"/>
              </a:rPr>
              <a:t>://www.google.pl/imgres?imgurl=http://www.tapeta-biedronka-aka-slonce-biale-kwiaty.na-pulpit.com/zdjecia/biedronka-aka-slonce-biale-kwiaty.jpeg&amp;imgrefurl=http://</a:t>
            </a:r>
            <a:r>
              <a:rPr lang="pl-PL" sz="1000" dirty="0" smtClean="0">
                <a:hlinkClick r:id="rId3"/>
              </a:rPr>
              <a:t>www.tapeta-biedronka-aka-slonce-biale-kwiaty.n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7722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Ochrona powietrza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/>
          <p:cNvSpPr/>
          <p:nvPr/>
        </p:nvSpPr>
        <p:spPr>
          <a:xfrm>
            <a:off x="395536" y="476672"/>
            <a:ext cx="835292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500" b="1" dirty="0" smtClean="0">
              <a:solidFill>
                <a:srgbClr val="FFC000"/>
              </a:solidFill>
            </a:endParaRPr>
          </a:p>
          <a:p>
            <a:pPr algn="ctr"/>
            <a:endParaRPr lang="pl-PL" sz="3500" b="1" dirty="0">
              <a:solidFill>
                <a:srgbClr val="FFC000"/>
              </a:solidFill>
            </a:endParaRPr>
          </a:p>
          <a:p>
            <a:pPr algn="ctr"/>
            <a:r>
              <a:rPr lang="pl-PL" sz="3500" b="1" dirty="0" smtClean="0">
                <a:solidFill>
                  <a:srgbClr val="002060"/>
                </a:solidFill>
              </a:rPr>
              <a:t>Ochrona </a:t>
            </a:r>
            <a:r>
              <a:rPr lang="pl-PL" sz="3500" b="1" dirty="0">
                <a:solidFill>
                  <a:srgbClr val="002060"/>
                </a:solidFill>
              </a:rPr>
              <a:t>środowiska sprowadza się do:</a:t>
            </a:r>
          </a:p>
          <a:p>
            <a:pPr algn="ctr">
              <a:buFontTx/>
              <a:buChar char="-"/>
            </a:pPr>
            <a:r>
              <a:rPr lang="pl-PL" sz="3500" b="1" dirty="0">
                <a:solidFill>
                  <a:srgbClr val="002060"/>
                </a:solidFill>
              </a:rPr>
              <a:t>Budowa oczyszczalni ścieków</a:t>
            </a:r>
          </a:p>
          <a:p>
            <a:pPr algn="ctr"/>
            <a:r>
              <a:rPr lang="pl-PL" sz="3500" b="1" dirty="0">
                <a:solidFill>
                  <a:srgbClr val="002060"/>
                </a:solidFill>
              </a:rPr>
              <a:t>- Elektrowni słonecznych</a:t>
            </a:r>
          </a:p>
          <a:p>
            <a:pPr algn="ctr">
              <a:buFontTx/>
              <a:buChar char="-"/>
            </a:pPr>
            <a:r>
              <a:rPr lang="pl-PL" sz="3500" b="1" dirty="0">
                <a:solidFill>
                  <a:srgbClr val="002060"/>
                </a:solidFill>
              </a:rPr>
              <a:t>Farmy wiatraków</a:t>
            </a:r>
          </a:p>
          <a:p>
            <a:pPr algn="ctr">
              <a:buFontTx/>
              <a:buChar char="-"/>
            </a:pPr>
            <a:r>
              <a:rPr lang="pl-PL" sz="3500" b="1" dirty="0">
                <a:solidFill>
                  <a:srgbClr val="002060"/>
                </a:solidFill>
              </a:rPr>
              <a:t>Instalowanie filtrów kominowych</a:t>
            </a:r>
          </a:p>
          <a:p>
            <a:pPr algn="ctr">
              <a:buFontTx/>
              <a:buChar char="-"/>
            </a:pPr>
            <a:r>
              <a:rPr lang="pl-PL" sz="3500" b="1" dirty="0">
                <a:solidFill>
                  <a:srgbClr val="002060"/>
                </a:solidFill>
              </a:rPr>
              <a:t> Unowocześnianie istniejących technologii</a:t>
            </a:r>
          </a:p>
        </p:txBody>
      </p:sp>
    </p:spTree>
    <p:extLst>
      <p:ext uri="{BB962C8B-B14F-4D97-AF65-F5344CB8AC3E}">
        <p14:creationId xmlns:p14="http://schemas.microsoft.com/office/powerpoint/2010/main" val="24399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i="1" dirty="0" smtClean="0"/>
          </a:p>
          <a:p>
            <a:pPr marL="0" indent="0">
              <a:buNone/>
            </a:pPr>
            <a:r>
              <a:rPr lang="pl-PL" sz="1800" i="1" dirty="0" smtClean="0"/>
              <a:t>J.P. Kapusta„ Ekologia poznaj jej prawa i reguły” Copyright </a:t>
            </a:r>
            <a:r>
              <a:rPr lang="pl-PL" sz="1800" i="1" dirty="0" err="1" smtClean="0"/>
              <a:t>Damidos</a:t>
            </a:r>
            <a:r>
              <a:rPr lang="pl-PL" sz="1800" i="1" dirty="0" smtClean="0"/>
              <a:t>, 2014r.</a:t>
            </a:r>
          </a:p>
          <a:p>
            <a:pPr marL="0" indent="0">
              <a:buNone/>
            </a:pPr>
            <a:r>
              <a:rPr lang="pl-PL" sz="1800" i="1" dirty="0" smtClean="0"/>
              <a:t>H. </a:t>
            </a:r>
            <a:r>
              <a:rPr lang="pl-PL" sz="1800" i="1" dirty="0" err="1" smtClean="0"/>
              <a:t>Będowska</a:t>
            </a:r>
            <a:r>
              <a:rPr lang="pl-PL" sz="1800" i="1" dirty="0" smtClean="0"/>
              <a:t> „ Wędrówka po warstwach lasu”, Green </a:t>
            </a:r>
            <a:r>
              <a:rPr lang="pl-PL" sz="1800" i="1" dirty="0" err="1" smtClean="0"/>
              <a:t>Hause</a:t>
            </a:r>
            <a:r>
              <a:rPr lang="pl-PL" sz="1800" i="1" dirty="0" smtClean="0"/>
              <a:t>  Publishing, 2015r.</a:t>
            </a:r>
          </a:p>
          <a:p>
            <a:pPr marL="0" indent="0">
              <a:buNone/>
            </a:pPr>
            <a:r>
              <a:rPr lang="pl-PL" sz="1800" i="1" dirty="0" smtClean="0"/>
              <a:t>L</a:t>
            </a:r>
            <a:r>
              <a:rPr lang="pl-PL" sz="1800" i="1" dirty="0"/>
              <a:t>. </a:t>
            </a:r>
            <a:r>
              <a:rPr lang="pl-PL" sz="1800" i="1" dirty="0" smtClean="0"/>
              <a:t>Domka „Czy </a:t>
            </a:r>
            <a:r>
              <a:rPr lang="pl-PL" sz="1800" i="1" dirty="0"/>
              <a:t>edukacja środowiskowa w Polsce zmierza w kierunku rozwoju zrównoważonego?, w: Dziecko w świecie przyrody i nauki, red. J. Solomon, S. </a:t>
            </a:r>
            <a:r>
              <a:rPr lang="pl-PL" sz="1800" i="1" dirty="0" err="1"/>
              <a:t>Dylak</a:t>
            </a:r>
            <a:r>
              <a:rPr lang="pl-PL" sz="1800" i="1" dirty="0"/>
              <a:t>, WSN, Warszawa 1998, </a:t>
            </a:r>
          </a:p>
          <a:p>
            <a:pPr marL="0" indent="0">
              <a:buNone/>
            </a:pPr>
            <a:r>
              <a:rPr lang="pl-PL" sz="1800" i="1" dirty="0" smtClean="0"/>
              <a:t>A</a:t>
            </a:r>
            <a:r>
              <a:rPr lang="pl-PL" sz="1800" i="1" dirty="0"/>
              <a:t>. Suchara - Olech, Koncepcja edukacji ekologicznej w przedszkolu i nauczaniu początkowym, w: Przyszłość - Szkoła - Twórczość, red. A. Suchary - Olech i M. Szczepańskiej, Słupsk 1995, </a:t>
            </a:r>
          </a:p>
          <a:p>
            <a:pPr marL="0" indent="0">
              <a:buNone/>
            </a:pPr>
            <a:r>
              <a:rPr lang="pl-PL" sz="1800" i="1" dirty="0" smtClean="0"/>
              <a:t> </a:t>
            </a:r>
            <a:r>
              <a:rPr lang="pl-PL" sz="1800" i="1" dirty="0"/>
              <a:t>L. Domka, Rozwijanie wrażliwości ekologicznej ważnym zadaniem edukacji, „Życie Szkoły”, 1993, nr 4</a:t>
            </a:r>
            <a:r>
              <a:rPr lang="pl-PL" sz="1800" i="1" dirty="0" smtClean="0"/>
              <a:t>,</a:t>
            </a:r>
          </a:p>
          <a:p>
            <a:pPr marL="0" indent="0">
              <a:buNone/>
            </a:pPr>
            <a:r>
              <a:rPr lang="pl-PL" sz="1800" i="1" dirty="0" smtClean="0"/>
              <a:t>Internet, adresy stron podane są na wykorzystanych zdjęciach w prezentacji .</a:t>
            </a:r>
            <a:endParaRPr lang="pl-PL" sz="1800" i="1" dirty="0"/>
          </a:p>
        </p:txBody>
      </p:sp>
    </p:spTree>
    <p:extLst>
      <p:ext uri="{BB962C8B-B14F-4D97-AF65-F5344CB8AC3E}">
        <p14:creationId xmlns:p14="http://schemas.microsoft.com/office/powerpoint/2010/main" val="58624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>
                <a:solidFill>
                  <a:srgbClr val="00B050"/>
                </a:solidFill>
              </a:rPr>
              <a:t/>
            </a:r>
            <a:br>
              <a:rPr lang="pl-PL" b="1" dirty="0">
                <a:solidFill>
                  <a:srgbClr val="00B050"/>
                </a:solidFill>
              </a:rPr>
            </a:b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0" y="2647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Wprowadzanie szkodliwych substancji do powietrza, wód i gleb, oprócz negatywnego wpływu na kondycję przyrody, ekosystemów,  klimat na Ziemi, stanowi  bezpośrednie </a:t>
            </a:r>
            <a:r>
              <a:rPr lang="pl-PL" sz="3200" dirty="0" smtClean="0">
                <a:solidFill>
                  <a:schemeClr val="bg1"/>
                </a:solidFill>
              </a:rPr>
              <a:t>zagrożenia dla </a:t>
            </a:r>
            <a:r>
              <a:rPr lang="pl-PL" sz="3200" dirty="0">
                <a:solidFill>
                  <a:schemeClr val="bg1"/>
                </a:solidFill>
              </a:rPr>
              <a:t>zdrowia ludzi.</a:t>
            </a:r>
            <a:br>
              <a:rPr lang="pl-PL" sz="3200" dirty="0">
                <a:solidFill>
                  <a:schemeClr val="bg1"/>
                </a:solidFill>
              </a:rPr>
            </a:b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761" y="548680"/>
            <a:ext cx="8229600" cy="5703912"/>
          </a:xfrm>
        </p:spPr>
        <p:txBody>
          <a:bodyPr/>
          <a:lstStyle/>
          <a:p>
            <a:pPr marL="0" lvl="0" indent="0" algn="ctr">
              <a:buNone/>
            </a:pPr>
            <a:r>
              <a:rPr lang="pl-PL" dirty="0" smtClean="0">
                <a:solidFill>
                  <a:srgbClr val="00B050"/>
                </a:solidFill>
              </a:rPr>
              <a:t>.</a:t>
            </a:r>
            <a:endParaRPr lang="pl-PL" dirty="0">
              <a:solidFill>
                <a:srgbClr val="00B050"/>
              </a:solidFill>
            </a:endParaRPr>
          </a:p>
          <a:p>
            <a:endParaRPr lang="pl-PL" dirty="0"/>
          </a:p>
        </p:txBody>
      </p:sp>
      <p:pic>
        <p:nvPicPr>
          <p:cNvPr id="5" name="Obraz 4" descr="Smog unoszący się nad Nowym Jorkie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467544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07504" y="188640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rgbClr val="002060"/>
                </a:solidFill>
              </a:rPr>
              <a:t>Najpoważniejszymi skutkami zanieczyszczenia powietrza są: efekt cieplarniany, dziura ozonowa, smog i kwaśne deszcze</a:t>
            </a:r>
          </a:p>
        </p:txBody>
      </p:sp>
    </p:spTree>
    <p:extLst>
      <p:ext uri="{BB962C8B-B14F-4D97-AF65-F5344CB8AC3E}">
        <p14:creationId xmlns:p14="http://schemas.microsoft.com/office/powerpoint/2010/main" val="10201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05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9512" y="11663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200" b="1" dirty="0" smtClean="0">
                <a:solidFill>
                  <a:srgbClr val="FFFF00"/>
                </a:solidFill>
              </a:rPr>
              <a:t>Kwaśne deszcze mają negatywny </a:t>
            </a:r>
            <a:r>
              <a:rPr lang="pl-PL" sz="3200" b="1" dirty="0" smtClean="0">
                <a:solidFill>
                  <a:srgbClr val="FFFF00"/>
                </a:solidFill>
              </a:rPr>
              <a:t> wpływ  </a:t>
            </a:r>
            <a:r>
              <a:rPr lang="pl-PL" sz="3200" b="1" dirty="0" smtClean="0">
                <a:solidFill>
                  <a:srgbClr val="FFFF00"/>
                </a:solidFill>
              </a:rPr>
              <a:t>na środowisko, przyczyniając </a:t>
            </a:r>
            <a:r>
              <a:rPr lang="pl-PL" sz="3200" b="1" dirty="0" smtClean="0">
                <a:solidFill>
                  <a:srgbClr val="FFFF00"/>
                </a:solidFill>
              </a:rPr>
              <a:t> się  </a:t>
            </a:r>
            <a:r>
              <a:rPr lang="pl-PL" sz="3200" b="1" dirty="0" smtClean="0">
                <a:solidFill>
                  <a:srgbClr val="FFFF00"/>
                </a:solidFill>
              </a:rPr>
              <a:t>do niszczenia lasów oraz zakwaszenia lasów i wód.</a:t>
            </a:r>
            <a:endParaRPr lang="pl-PL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 descr="http://motofocus.pl/media/img/article/0/0/8/2/8/9/4f6092a1ebfb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51520" y="26064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Wraz z rozwojem miast i przemysłu, źródłem zanieczyszczenia  stała się rosnąca ilość ścieków domowych, przemysłowych i rolniczych.  </a:t>
            </a:r>
          </a:p>
        </p:txBody>
      </p:sp>
    </p:spTree>
    <p:extLst>
      <p:ext uri="{BB962C8B-B14F-4D97-AF65-F5344CB8AC3E}">
        <p14:creationId xmlns:p14="http://schemas.microsoft.com/office/powerpoint/2010/main" val="12885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marL="0" indent="0" algn="ctr">
              <a:buNone/>
            </a:pP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5" name="Obraz 4" descr="http://bi.gazeta.pl/im/54/24/cd/z13444180Q,Martwe-ryby-w-East-Lake-w-Wuhan--w-prowincji-Hube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766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03176" y="2647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Odpady powstałe przy wydobyciu i produkcji ropy są usuwane wprost do wody, a czyszczenie zbiorników odbywa się bezpośrednio na morzu. Zanieczyszczenia </a:t>
            </a:r>
            <a:r>
              <a:rPr lang="pl-PL" sz="2800" dirty="0" smtClean="0">
                <a:solidFill>
                  <a:schemeClr val="bg1"/>
                </a:solidFill>
              </a:rPr>
              <a:t> 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z </a:t>
            </a:r>
            <a:r>
              <a:rPr lang="pl-PL" sz="2800" dirty="0">
                <a:solidFill>
                  <a:schemeClr val="bg1"/>
                </a:solidFill>
              </a:rPr>
              <a:t>tych źródeł są większe niż </a:t>
            </a:r>
            <a:r>
              <a:rPr lang="pl-PL" sz="2800" dirty="0" smtClean="0">
                <a:solidFill>
                  <a:schemeClr val="bg1"/>
                </a:solidFill>
              </a:rPr>
              <a:t>pochodzące  z  </a:t>
            </a:r>
            <a:r>
              <a:rPr lang="pl-PL" sz="2800" dirty="0">
                <a:solidFill>
                  <a:schemeClr val="bg1"/>
                </a:solidFill>
              </a:rPr>
              <a:t>wycieków ropy </a:t>
            </a:r>
            <a:r>
              <a:rPr lang="pl-PL" sz="2800" dirty="0" smtClean="0">
                <a:solidFill>
                  <a:schemeClr val="bg1"/>
                </a:solidFill>
              </a:rPr>
              <a:t> na  skutek </a:t>
            </a:r>
            <a:r>
              <a:rPr lang="pl-PL" sz="2800" dirty="0">
                <a:solidFill>
                  <a:schemeClr val="bg1"/>
                </a:solidFill>
              </a:rPr>
              <a:t>katastrof</a:t>
            </a:r>
            <a:r>
              <a:rPr lang="pl-PL" sz="2800" dirty="0" smtClean="0">
                <a:solidFill>
                  <a:schemeClr val="bg1"/>
                </a:solidFill>
              </a:rPr>
              <a:t>.</a:t>
            </a:r>
            <a:r>
              <a:rPr lang="pl-PL" sz="2800" dirty="0">
                <a:solidFill>
                  <a:schemeClr val="bg1"/>
                </a:solidFill>
              </a:rPr>
              <a:t/>
            </a:r>
            <a:br>
              <a:rPr lang="pl-PL" sz="2800" dirty="0">
                <a:solidFill>
                  <a:schemeClr val="bg1"/>
                </a:solidFill>
              </a:rPr>
            </a:b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marL="0" indent="0" algn="ctr">
              <a:buNone/>
            </a:pPr>
            <a:endParaRPr lang="pl-PL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00B050"/>
                </a:solidFill>
              </a:rPr>
              <a:t/>
            </a:r>
            <a:br>
              <a:rPr lang="pl-PL" b="1" dirty="0">
                <a:solidFill>
                  <a:srgbClr val="00B050"/>
                </a:solidFill>
              </a:rPr>
            </a:br>
            <a:r>
              <a:rPr lang="pl-PL" b="1" dirty="0">
                <a:solidFill>
                  <a:srgbClr val="00B050"/>
                </a:solidFill>
              </a:rPr>
              <a:t/>
            </a:r>
            <a:br>
              <a:rPr lang="pl-PL" b="1" dirty="0">
                <a:solidFill>
                  <a:srgbClr val="00B050"/>
                </a:solidFill>
              </a:rPr>
            </a:b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4" name="Obraz 3" descr="Zanieczyszczenie gleb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107504" y="188640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Zanieczyszczenia gruntów pochodzą m.in. </a:t>
            </a:r>
            <a:r>
              <a:rPr lang="pl-PL" sz="3200" b="1" dirty="0" smtClean="0">
                <a:solidFill>
                  <a:schemeClr val="bg1"/>
                </a:solidFill>
              </a:rPr>
              <a:t/>
            </a:r>
            <a:br>
              <a:rPr lang="pl-PL" sz="3200" b="1" dirty="0" smtClean="0">
                <a:solidFill>
                  <a:schemeClr val="bg1"/>
                </a:solidFill>
              </a:rPr>
            </a:br>
            <a:r>
              <a:rPr lang="pl-PL" sz="3200" b="1" dirty="0" smtClean="0">
                <a:solidFill>
                  <a:schemeClr val="bg1"/>
                </a:solidFill>
              </a:rPr>
              <a:t>z </a:t>
            </a:r>
            <a:r>
              <a:rPr lang="pl-PL" sz="3200" b="1" dirty="0">
                <a:solidFill>
                  <a:schemeClr val="bg1"/>
                </a:solidFill>
              </a:rPr>
              <a:t>gazów i pyłów </a:t>
            </a:r>
            <a:r>
              <a:rPr lang="pl-PL" sz="3200" b="1" dirty="0" smtClean="0">
                <a:solidFill>
                  <a:schemeClr val="bg1"/>
                </a:solidFill>
              </a:rPr>
              <a:t> emitowanych  z  </a:t>
            </a:r>
            <a:r>
              <a:rPr lang="pl-PL" sz="3200" b="1" dirty="0">
                <a:solidFill>
                  <a:schemeClr val="bg1"/>
                </a:solidFill>
              </a:rPr>
              <a:t>zakładów przemysłowych , ze stałych i ciekłych odpadów przemysłowych i komunalnych</a:t>
            </a:r>
            <a:r>
              <a:rPr lang="pl-PL" sz="3200" b="1" dirty="0" smtClean="0">
                <a:solidFill>
                  <a:schemeClr val="bg1"/>
                </a:solidFill>
              </a:rPr>
              <a:t>,</a:t>
            </a:r>
            <a:br>
              <a:rPr lang="pl-PL" sz="3200" b="1" dirty="0" smtClean="0">
                <a:solidFill>
                  <a:schemeClr val="bg1"/>
                </a:solidFill>
              </a:rPr>
            </a:b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r>
              <a:rPr lang="pl-PL" sz="3200" b="1" dirty="0">
                <a:solidFill>
                  <a:schemeClr val="bg1"/>
                </a:solidFill>
              </a:rPr>
              <a:t>z substancji stosowanych w rolnictwie (nawozy sztuczne, środki ochrony roślin) oraz z emisji środków transportu.</a:t>
            </a:r>
            <a:r>
              <a:rPr lang="pl-PL" sz="3200" dirty="0">
                <a:solidFill>
                  <a:schemeClr val="bg1"/>
                </a:solidFill>
              </a:rPr>
              <a:t> </a:t>
            </a:r>
            <a:r>
              <a:rPr lang="pl-PL" sz="3200" b="1" dirty="0">
                <a:solidFill>
                  <a:schemeClr val="bg1"/>
                </a:solidFill>
              </a:rPr>
              <a:t>Konsekwencją jest obniżenie jakości żywności oraz jakości paszy dla zwierząt</a:t>
            </a:r>
            <a:r>
              <a:rPr lang="pl-PL" sz="3200" b="1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017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748</Words>
  <Application>Microsoft Office PowerPoint</Application>
  <PresentationFormat>Pokaz na ekranie (4:3)</PresentationFormat>
  <Paragraphs>322</Paragraphs>
  <Slides>35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Przepływ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ENERGIA Z WODY</vt:lpstr>
      <vt:lpstr>Energia z wiatru</vt:lpstr>
      <vt:lpstr>Recykling - odzysk i przetwarzanie odpadów - surowców wtórnych</vt:lpstr>
      <vt:lpstr>Prezentacja programu PowerPoint</vt:lpstr>
      <vt:lpstr>Recykling tworzyw sztucznych </vt:lpstr>
      <vt:lpstr>Recykling szkła </vt:lpstr>
      <vt:lpstr>            RECYKLING ODPADÓW ALUMINIOWYCH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 POZWÓL BY DYM ZASŁONIŁ CI SŁOŃCE</dc:title>
  <dc:creator>Agnieszka</dc:creator>
  <cp:lastModifiedBy>Agnieszka</cp:lastModifiedBy>
  <cp:revision>44</cp:revision>
  <dcterms:created xsi:type="dcterms:W3CDTF">2015-11-12T16:41:18Z</dcterms:created>
  <dcterms:modified xsi:type="dcterms:W3CDTF">2015-11-19T20:37:51Z</dcterms:modified>
</cp:coreProperties>
</file>