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C05B4D9-DB40-4799-B28E-091A1C3559D2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B402B2-952F-40A4-A5E1-A9841CAF2167}" type="datetimeFigureOut">
              <a:rPr lang="pl-PL" smtClean="0"/>
              <a:t>2015-10-13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267485"/>
            <a:ext cx="7552541" cy="5133316"/>
          </a:xfrm>
        </p:spPr>
        <p:txBody>
          <a:bodyPr/>
          <a:lstStyle/>
          <a:p>
            <a:r>
              <a:rPr lang="pl-PL" sz="3600" spc="300" dirty="0" smtClean="0">
                <a:effectLst>
                  <a:innerShdw blurRad="114300">
                    <a:prstClr val="black"/>
                  </a:innerShdw>
                </a:effectLst>
              </a:rPr>
              <a:t>Temat: </a:t>
            </a:r>
            <a:br>
              <a:rPr lang="pl-PL" sz="3600" spc="300" dirty="0" smtClean="0">
                <a:effectLst>
                  <a:innerShdw blurRad="114300">
                    <a:prstClr val="black"/>
                  </a:innerShdw>
                </a:effectLst>
              </a:rPr>
            </a:br>
            <a:r>
              <a:rPr lang="pl-PL" sz="3600" spc="300" dirty="0" smtClean="0">
                <a:effectLst>
                  <a:innerShdw blurRad="114300">
                    <a:prstClr val="black"/>
                  </a:innerShdw>
                </a:effectLst>
              </a:rPr>
              <a:t>Jesteśmy sobie </a:t>
            </a:r>
            <a:r>
              <a:rPr lang="pl-PL" sz="3600" spc="300" dirty="0">
                <a:effectLst>
                  <a:innerShdw blurRad="114300">
                    <a:prstClr val="black"/>
                  </a:innerShdw>
                </a:effectLst>
              </a:rPr>
              <a:t>potrzebni </a:t>
            </a:r>
            <a:r>
              <a:rPr lang="pl-PL" sz="3600" spc="300" dirty="0" smtClean="0">
                <a:effectLst>
                  <a:innerShdw blurRad="114300">
                    <a:prstClr val="black"/>
                  </a:innerShdw>
                </a:effectLst>
              </a:rPr>
              <a:t>– słów kilka o bioróżnorodności.</a:t>
            </a:r>
            <a:endParaRPr lang="pl-PL" sz="3600" spc="300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94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1520" y="0"/>
            <a:ext cx="889248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539552" y="188640"/>
            <a:ext cx="81286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Co nam dają owady?</a:t>
            </a:r>
            <a:endParaRPr lang="pl-PL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39552" y="1700808"/>
            <a:ext cx="8128635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/>
              <a:t>Dzięki pracy owadów zapylających możemy w ogrodach, sadach i na polach zbierać plony. To dzięki nim możemy się cieszyć owocami, czy nasionami.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/>
              <a:t>Pszczoły produkują miód, z ich uli zbieramy też wosk i pyłek – są nie tylko bardzo smaczne, ale też potrzebne w leczeniu.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/>
              <a:t>Biedronki i wiele innych owadów niszczy w naszych ogrodach szkodniki, np. mszyce.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 smtClean="0"/>
              <a:t>Mrówki dbają o lasy, jak leśnicy – niszczą szkodniki, likwidują różne zanieczyszczenia. </a:t>
            </a:r>
            <a:r>
              <a:rPr lang="pl-PL" sz="2000" b="1" dirty="0"/>
              <a:t>G</a:t>
            </a:r>
            <a:r>
              <a:rPr lang="pl-PL" sz="2000" b="1" dirty="0" smtClean="0"/>
              <a:t>dzie żyje dużo mrówek, tam rośnie zdrowy las.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528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403648" y="471285"/>
            <a:ext cx="604867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l-PL" sz="44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Domki dla owadów</a:t>
            </a:r>
            <a:endParaRPr lang="pl-PL" sz="44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04" y="4420022"/>
            <a:ext cx="2843808" cy="18342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759442"/>
            <a:ext cx="3586545" cy="2400671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26196"/>
            <a:ext cx="4176464" cy="208823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62" y="1638852"/>
            <a:ext cx="34099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5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9072" y="5373216"/>
            <a:ext cx="2051696" cy="128643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6" y="143709"/>
            <a:ext cx="2287348" cy="342930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73017"/>
            <a:ext cx="4406170" cy="293520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645" y="517781"/>
            <a:ext cx="2536542" cy="253654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7" y="301757"/>
            <a:ext cx="1657375" cy="296859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912495"/>
            <a:ext cx="1976954" cy="13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Budowa owada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47737"/>
            <a:ext cx="7467600" cy="4200525"/>
          </a:xfrm>
        </p:spPr>
      </p:pic>
      <p:sp>
        <p:nvSpPr>
          <p:cNvPr id="5" name="pole tekstowe 4"/>
          <p:cNvSpPr txBox="1"/>
          <p:nvPr/>
        </p:nvSpPr>
        <p:spPr>
          <a:xfrm>
            <a:off x="5940152" y="5157192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/>
              <a:t>http://terazwiedza.pl/lms/lesson/gnbkviilv/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2422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920880" cy="28083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Łącznik prostoliniowy 6"/>
          <p:cNvCxnSpPr/>
          <p:nvPr/>
        </p:nvCxnSpPr>
        <p:spPr>
          <a:xfrm>
            <a:off x="1043608" y="4437112"/>
            <a:ext cx="6840760" cy="720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1331640" y="4437112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spc="600" dirty="0" smtClean="0">
                <a:solidFill>
                  <a:schemeClr val="accent1">
                    <a:lumMod val="75000"/>
                  </a:schemeClr>
                </a:solidFill>
              </a:rPr>
              <a:t>BIO</a:t>
            </a:r>
            <a:endParaRPr lang="pl-PL" sz="40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411760" y="4437112"/>
            <a:ext cx="1697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spc="600" dirty="0" smtClean="0">
                <a:solidFill>
                  <a:schemeClr val="accent1">
                    <a:lumMod val="75000"/>
                  </a:schemeClr>
                </a:solidFill>
              </a:rPr>
              <a:t>RÓŻN</a:t>
            </a:r>
            <a:endParaRPr lang="pl-PL" sz="40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3948240" y="4449064"/>
            <a:ext cx="1391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spc="600" dirty="0" smtClean="0">
                <a:solidFill>
                  <a:schemeClr val="accent1">
                    <a:lumMod val="75000"/>
                  </a:schemeClr>
                </a:solidFill>
              </a:rPr>
              <a:t>ORO</a:t>
            </a:r>
            <a:endParaRPr lang="pl-PL" sz="40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220072" y="4473116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spc="600" dirty="0" smtClean="0">
                <a:solidFill>
                  <a:schemeClr val="accent1">
                    <a:lumMod val="75000"/>
                  </a:schemeClr>
                </a:solidFill>
              </a:rPr>
              <a:t>DNO</a:t>
            </a:r>
            <a:endParaRPr lang="pl-PL" sz="40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6516216" y="4509120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spc="600" dirty="0" smtClean="0">
                <a:solidFill>
                  <a:schemeClr val="accent1">
                    <a:lumMod val="75000"/>
                  </a:schemeClr>
                </a:solidFill>
              </a:rPr>
              <a:t>ŚĆ</a:t>
            </a:r>
            <a:endParaRPr lang="pl-PL" sz="4000" b="1" spc="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146"/>
            <a:ext cx="8892479" cy="52629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b="1" dirty="0" smtClean="0"/>
              <a:t>Bioróżnorodność jest wtedy, kiedy na jednym obszarze 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/>
              <a:t>żyje wiele gatunków roślin i zwierząt.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/>
              <a:t>Niektóre ze sobą współpracują, inne walczą, 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/>
              <a:t>ale musi panować między nimi równowaga.</a:t>
            </a:r>
            <a:endParaRPr lang="pl-PL" sz="2800" b="1" dirty="0"/>
          </a:p>
          <a:p>
            <a:pPr algn="ctr">
              <a:lnSpc>
                <a:spcPct val="150000"/>
              </a:lnSpc>
            </a:pPr>
            <a:r>
              <a:rPr lang="pl-PL" sz="2800" b="1" dirty="0" smtClean="0"/>
              <a:t>Człowiek też jest częścią tego systemu, który nazywamy</a:t>
            </a:r>
          </a:p>
          <a:p>
            <a:pPr algn="ctr">
              <a:lnSpc>
                <a:spcPct val="150000"/>
              </a:lnSpc>
            </a:pPr>
            <a:r>
              <a:rPr lang="pl-PL" sz="2800" b="1" spc="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ekosystemem.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/>
              <a:t>Bioróżnorodność  należy chronić, ponieważ </a:t>
            </a:r>
          </a:p>
          <a:p>
            <a:pPr algn="ctr">
              <a:lnSpc>
                <a:spcPct val="150000"/>
              </a:lnSpc>
            </a:pPr>
            <a:r>
              <a:rPr lang="pl-PL" sz="2800" b="1" dirty="0" smtClean="0"/>
              <a:t>każdy jej element jest powiązany z innym.</a:t>
            </a:r>
            <a:endParaRPr lang="pl-PL" sz="28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3" y="5263124"/>
            <a:ext cx="8894145" cy="159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16453"/>
            <a:ext cx="4860032" cy="422974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9512" y="0"/>
            <a:ext cx="8964488" cy="271645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spc="300" dirty="0">
                <a:solidFill>
                  <a:schemeClr val="tx1"/>
                </a:solidFill>
              </a:rPr>
              <a:t>W ogrodzie bioróżnorodność to podstawa – innymi słowy,</a:t>
            </a:r>
          </a:p>
          <a:p>
            <a:pPr algn="ctr"/>
            <a:r>
              <a:rPr lang="pl-PL" sz="2800" b="1" spc="300" dirty="0">
                <a:solidFill>
                  <a:schemeClr val="tx1"/>
                </a:solidFill>
              </a:rPr>
              <a:t> im więcej rodzajów </a:t>
            </a:r>
            <a:r>
              <a:rPr lang="pl-PL" sz="2800" b="1" spc="300" dirty="0" smtClean="0">
                <a:solidFill>
                  <a:schemeClr val="tx1"/>
                </a:solidFill>
              </a:rPr>
              <a:t>roślin,</a:t>
            </a:r>
            <a:endParaRPr lang="pl-PL" sz="2800" b="1" spc="300" dirty="0">
              <a:solidFill>
                <a:schemeClr val="tx1"/>
              </a:solidFill>
            </a:endParaRPr>
          </a:p>
          <a:p>
            <a:pPr algn="ctr"/>
            <a:r>
              <a:rPr lang="pl-PL" sz="2800" b="1" spc="300" dirty="0">
                <a:solidFill>
                  <a:schemeClr val="tx1"/>
                </a:solidFill>
              </a:rPr>
              <a:t>tym częściej pożyteczne </a:t>
            </a:r>
            <a:r>
              <a:rPr lang="pl-PL" sz="2800" b="1" spc="300" dirty="0" smtClean="0">
                <a:solidFill>
                  <a:schemeClr val="tx1"/>
                </a:solidFill>
              </a:rPr>
              <a:t>owady</a:t>
            </a:r>
          </a:p>
          <a:p>
            <a:pPr algn="ctr"/>
            <a:r>
              <a:rPr lang="pl-PL" sz="2800" b="1" spc="300" dirty="0" smtClean="0">
                <a:solidFill>
                  <a:schemeClr val="tx1"/>
                </a:solidFill>
              </a:rPr>
              <a:t> </a:t>
            </a:r>
            <a:r>
              <a:rPr lang="pl-PL" sz="2800" b="1" spc="300" dirty="0">
                <a:solidFill>
                  <a:schemeClr val="tx1"/>
                </a:solidFill>
              </a:rPr>
              <a:t>będą go odwiedzać.</a:t>
            </a:r>
          </a:p>
          <a:p>
            <a:pPr algn="ctr"/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39544" y="2716453"/>
            <a:ext cx="4104456" cy="41415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 </a:t>
            </a:r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ogrodu warto</a:t>
            </a:r>
          </a:p>
          <a:p>
            <a:pPr algn="ctr"/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przeznaczyć na łąkę, </a:t>
            </a:r>
          </a:p>
          <a:p>
            <a:pPr algn="ctr"/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którą należy kosić </a:t>
            </a:r>
            <a:r>
              <a:rPr lang="pl-PL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 częściej niż dwa</a:t>
            </a:r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trzy </a:t>
            </a:r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razy w roku.</a:t>
            </a:r>
          </a:p>
          <a:p>
            <a:pPr algn="ctr"/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w niej znajdą </a:t>
            </a:r>
          </a:p>
          <a:p>
            <a:pPr algn="ctr"/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schronienie i pożywienie</a:t>
            </a:r>
          </a:p>
          <a:p>
            <a:pPr algn="ctr"/>
            <a:r>
              <a:rPr lang="pl-PL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sprzyjające nam owady.</a:t>
            </a:r>
          </a:p>
        </p:txBody>
      </p:sp>
    </p:spTree>
    <p:extLst>
      <p:ext uri="{BB962C8B-B14F-4D97-AF65-F5344CB8AC3E}">
        <p14:creationId xmlns:p14="http://schemas.microsoft.com/office/powerpoint/2010/main" val="63756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31506" y="0"/>
            <a:ext cx="889248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pl-PL" sz="32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320480" cy="648072"/>
          </a:xfrm>
        </p:spPr>
        <p:txBody>
          <a:bodyPr/>
          <a:lstStyle/>
          <a:p>
            <a:r>
              <a:rPr lang="pl-PL" sz="4000" dirty="0" smtClean="0"/>
              <a:t>Przysmaki owadów</a:t>
            </a:r>
            <a:endParaRPr lang="pl-PL" sz="4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2" y="1052736"/>
            <a:ext cx="1639924" cy="122994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411760" y="1106160"/>
            <a:ext cx="5328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000" b="1" dirty="0" smtClean="0"/>
              <a:t>Już w kwietniu w ogrodzie pojawiają się krokusy, bardzo chętnie odwiedzane</a:t>
            </a:r>
          </a:p>
          <a:p>
            <a:pPr algn="ctr">
              <a:lnSpc>
                <a:spcPct val="150000"/>
              </a:lnSpc>
            </a:pPr>
            <a:r>
              <a:rPr lang="pl-PL" sz="2000" b="1" dirty="0" smtClean="0"/>
              <a:t> pszczoły i trzmiele.</a:t>
            </a:r>
            <a:endParaRPr lang="pl-PL" sz="20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21563" y="2431921"/>
            <a:ext cx="4140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 rośliny miododajne</a:t>
            </a:r>
          </a:p>
          <a:p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6" y="3245014"/>
            <a:ext cx="1525744" cy="114283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57" y="3371712"/>
            <a:ext cx="1120885" cy="84066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58" y="3196238"/>
            <a:ext cx="693806" cy="1191612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102" y="3167542"/>
            <a:ext cx="798000" cy="120000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61" y="3231025"/>
            <a:ext cx="752068" cy="112203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377840"/>
            <a:ext cx="1259632" cy="85025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38" y="3338459"/>
            <a:ext cx="1274593" cy="95594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042" y="4914848"/>
            <a:ext cx="1407802" cy="985197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95" y="4757218"/>
            <a:ext cx="1492250" cy="1300459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684" y="4834291"/>
            <a:ext cx="1332566" cy="1268835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844089"/>
            <a:ext cx="1485250" cy="127115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63" y="5013176"/>
            <a:ext cx="1471793" cy="1102067"/>
          </a:xfrm>
          <a:prstGeom prst="rect">
            <a:avLst/>
          </a:prstGeom>
        </p:spPr>
      </p:pic>
      <p:sp>
        <p:nvSpPr>
          <p:cNvPr id="22" name="pole tekstowe 21"/>
          <p:cNvSpPr txBox="1"/>
          <p:nvPr/>
        </p:nvSpPr>
        <p:spPr>
          <a:xfrm>
            <a:off x="748493" y="4474757"/>
            <a:ext cx="96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facelia</a:t>
            </a:r>
            <a:endParaRPr lang="pl-PL" b="1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2377330" y="4347598"/>
            <a:ext cx="96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szałwia</a:t>
            </a:r>
            <a:endParaRPr lang="pl-PL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738250" y="4347598"/>
            <a:ext cx="777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hyzop</a:t>
            </a:r>
            <a:endParaRPr lang="pl-PL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4569557" y="4347598"/>
            <a:ext cx="96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groszek</a:t>
            </a:r>
            <a:endParaRPr lang="pl-PL" b="1" dirty="0"/>
          </a:p>
        </p:txBody>
      </p:sp>
      <p:sp>
        <p:nvSpPr>
          <p:cNvPr id="26" name="pole tekstowe 25"/>
          <p:cNvSpPr txBox="1"/>
          <p:nvPr/>
        </p:nvSpPr>
        <p:spPr>
          <a:xfrm>
            <a:off x="5545506" y="4347598"/>
            <a:ext cx="96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kosmos</a:t>
            </a:r>
            <a:endParaRPr lang="pl-PL" b="1" dirty="0"/>
          </a:p>
        </p:txBody>
      </p:sp>
      <p:sp>
        <p:nvSpPr>
          <p:cNvPr id="27" name="pole tekstowe 26"/>
          <p:cNvSpPr txBox="1"/>
          <p:nvPr/>
        </p:nvSpPr>
        <p:spPr>
          <a:xfrm>
            <a:off x="6559195" y="4289325"/>
            <a:ext cx="96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floks</a:t>
            </a:r>
            <a:endParaRPr lang="pl-PL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7813058" y="4302674"/>
            <a:ext cx="111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lawenda</a:t>
            </a:r>
            <a:endParaRPr lang="pl-PL" b="1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4360309" y="6218967"/>
            <a:ext cx="111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werbena</a:t>
            </a:r>
            <a:endParaRPr lang="pl-PL" b="1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748493" y="6218967"/>
            <a:ext cx="96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wrzosy</a:t>
            </a:r>
            <a:endParaRPr lang="pl-PL" b="1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6207816" y="6218967"/>
            <a:ext cx="96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mięta</a:t>
            </a:r>
            <a:endParaRPr lang="pl-PL" b="1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7528003" y="6034301"/>
            <a:ext cx="139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macierzanka</a:t>
            </a:r>
            <a:endParaRPr lang="pl-PL" b="1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2530503" y="6196791"/>
            <a:ext cx="114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b="1" dirty="0" smtClean="0"/>
              <a:t>wiesiołek</a:t>
            </a:r>
            <a:endParaRPr lang="pl-PL" b="1" dirty="0"/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92220" y="0"/>
            <a:ext cx="2154297" cy="13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3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38033" y="620688"/>
            <a:ext cx="6049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l-PL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Stołówka dla motyli </a:t>
            </a:r>
            <a:endParaRPr lang="pl-PL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186" y="188640"/>
            <a:ext cx="2492896" cy="249289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7" y="4692962"/>
            <a:ext cx="2843808" cy="21328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23521"/>
            <a:ext cx="2208500" cy="22085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009" y="3396293"/>
            <a:ext cx="2867793" cy="215084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95" y="4685727"/>
            <a:ext cx="1279615" cy="17083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132856"/>
            <a:ext cx="2088232" cy="2088232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77479" y="39374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budleja</a:t>
            </a:r>
            <a:endParaRPr lang="pl-PL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419872" y="423750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rozchodnik</a:t>
            </a:r>
            <a:endParaRPr lang="pl-PL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327984" y="57008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cynie</a:t>
            </a:r>
            <a:endParaRPr lang="pl-PL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756007" y="640131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pokrzywa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10239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96403" cy="566124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25285" y="5717728"/>
            <a:ext cx="78911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spc="50" dirty="0">
                <a:ln w="11430"/>
              </a:rPr>
              <a:t>Jeśli chcesz się cieszyć </a:t>
            </a:r>
            <a:r>
              <a:rPr lang="pl-PL" b="1" spc="50" dirty="0" smtClean="0">
                <a:ln w="11430"/>
              </a:rPr>
              <a:t>widokiem motyli</a:t>
            </a:r>
            <a:r>
              <a:rPr lang="pl-PL" b="1" spc="50" dirty="0">
                <a:ln w="11430"/>
              </a:rPr>
              <a:t>, biedronek, </a:t>
            </a:r>
            <a:r>
              <a:rPr lang="pl-PL" b="1" spc="50" dirty="0" smtClean="0">
                <a:ln w="11430"/>
              </a:rPr>
              <a:t>pszczół i </a:t>
            </a:r>
            <a:r>
              <a:rPr lang="pl-PL" b="1" spc="50" dirty="0">
                <a:ln w="11430"/>
              </a:rPr>
              <a:t>innych owadów, pamiętaj o zostawienia dla nich latem </a:t>
            </a:r>
            <a:r>
              <a:rPr lang="pl-PL" b="1" spc="50" dirty="0" smtClean="0">
                <a:ln w="11430"/>
              </a:rPr>
              <a:t>poidełka. Jesienią </a:t>
            </a:r>
            <a:r>
              <a:rPr lang="pl-PL" b="1" spc="50" dirty="0">
                <a:ln w="11430"/>
              </a:rPr>
              <a:t>nie wygrabiaj wszystkich suchych liści i łodyg. To będzie zimowy dom dla biedronek, motyli i </a:t>
            </a:r>
            <a:r>
              <a:rPr lang="pl-PL" b="1" spc="50" dirty="0" smtClean="0">
                <a:ln w="11430"/>
              </a:rPr>
              <a:t>trzmieli. </a:t>
            </a:r>
            <a:endParaRPr lang="pl-PL" b="1" spc="50" dirty="0">
              <a:ln w="11430"/>
            </a:endParaRP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313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1224136" cy="1234946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5727817" y="3165310"/>
            <a:ext cx="3168352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Kwiaty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dostarczają jedzenie owadom.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atomiast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owady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poprzez zapylanie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pomagają kwiatom</a:t>
            </a:r>
          </a:p>
          <a:p>
            <a:pPr algn="ctr">
              <a:lnSpc>
                <a:spcPct val="150000"/>
              </a:lnSpc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produkcji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nasion.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88940"/>
            <a:ext cx="5292080" cy="396906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73759" y="796484"/>
            <a:ext cx="841300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pl-PL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KAŻDY DLA KAŻDEGO</a:t>
            </a:r>
            <a:endParaRPr lang="pl-PL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008986"/>
            <a:ext cx="2699792" cy="13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TM01859868[[fn=Termiczny]]</Template>
  <TotalTime>410</TotalTime>
  <Words>323</Words>
  <Application>Microsoft Office PowerPoint</Application>
  <PresentationFormat>Pokaz na ekranie (4:3)</PresentationFormat>
  <Paragraphs>57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Thermal</vt:lpstr>
      <vt:lpstr>Temat:  Jesteśmy sobie potrzebni – słów kilka o bioróżnorodności.</vt:lpstr>
      <vt:lpstr>Budowa owada</vt:lpstr>
      <vt:lpstr>Prezentacja programu PowerPoint</vt:lpstr>
      <vt:lpstr>Prezentacja programu PowerPoint</vt:lpstr>
      <vt:lpstr>Prezentacja programu PowerPoint</vt:lpstr>
      <vt:lpstr>Przysmaki owadów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Kulec</dc:creator>
  <cp:lastModifiedBy>Kulec</cp:lastModifiedBy>
  <cp:revision>25</cp:revision>
  <dcterms:created xsi:type="dcterms:W3CDTF">2015-10-11T17:10:44Z</dcterms:created>
  <dcterms:modified xsi:type="dcterms:W3CDTF">2015-10-13T09:54:38Z</dcterms:modified>
</cp:coreProperties>
</file>